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66" r:id="rId3"/>
    <p:sldId id="257" r:id="rId4"/>
    <p:sldId id="258" r:id="rId5"/>
    <p:sldId id="259" r:id="rId6"/>
    <p:sldId id="260" r:id="rId7"/>
    <p:sldId id="261" r:id="rId8"/>
    <p:sldId id="262" r:id="rId9"/>
    <p:sldId id="263" r:id="rId10"/>
    <p:sldId id="264" r:id="rId11"/>
    <p:sldId id="265"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Lato" panose="020F0502020204030203" pitchFamily="34" charset="0"/>
      <p:regular r:id="rId28"/>
      <p:bold r:id="rId29"/>
      <p:italic r:id="rId30"/>
      <p:boldItalic r:id="rId31"/>
    </p:embeddedFont>
    <p:embeddedFont>
      <p:font typeface="Nunito" pitchFamily="2" charset="0"/>
      <p:regular r:id="rId32"/>
      <p:bold r:id="rId33"/>
      <p:italic r:id="rId34"/>
      <p:boldItalic r:id="rId35"/>
    </p:embeddedFont>
    <p:embeddedFont>
      <p:font typeface="Raleway"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E7AC15-414D-443D-8516-F0417E60E96D}" v="12" dt="2023-06-16T21:23:29.4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866" autoAdjust="0"/>
  </p:normalViewPr>
  <p:slideViewPr>
    <p:cSldViewPr snapToGrid="0">
      <p:cViewPr varScale="1">
        <p:scale>
          <a:sx n="97" d="100"/>
          <a:sy n="97" d="100"/>
        </p:scale>
        <p:origin x="1480"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mas Sueldo" userId="eb9207b22bd6cafe" providerId="LiveId" clId="{14E7AC15-414D-443D-8516-F0417E60E96D}"/>
    <pc:docChg chg="undo custSel addSld delSld modSld sldOrd">
      <pc:chgData name="Tomas Sueldo" userId="eb9207b22bd6cafe" providerId="LiveId" clId="{14E7AC15-414D-443D-8516-F0417E60E96D}" dt="2023-06-16T21:23:29.417" v="342" actId="688"/>
      <pc:docMkLst>
        <pc:docMk/>
      </pc:docMkLst>
      <pc:sldChg chg="ord">
        <pc:chgData name="Tomas Sueldo" userId="eb9207b22bd6cafe" providerId="LiveId" clId="{14E7AC15-414D-443D-8516-F0417E60E96D}" dt="2023-06-14T15:15:32.404" v="4" actId="20578"/>
        <pc:sldMkLst>
          <pc:docMk/>
          <pc:sldMk cId="0" sldId="257"/>
        </pc:sldMkLst>
      </pc:sldChg>
      <pc:sldChg chg="modSp mod">
        <pc:chgData name="Tomas Sueldo" userId="eb9207b22bd6cafe" providerId="LiveId" clId="{14E7AC15-414D-443D-8516-F0417E60E96D}" dt="2023-06-14T15:17:03.677" v="93" actId="14100"/>
        <pc:sldMkLst>
          <pc:docMk/>
          <pc:sldMk cId="0" sldId="260"/>
        </pc:sldMkLst>
        <pc:spChg chg="mod">
          <ac:chgData name="Tomas Sueldo" userId="eb9207b22bd6cafe" providerId="LiveId" clId="{14E7AC15-414D-443D-8516-F0417E60E96D}" dt="2023-06-14T15:17:03.677" v="93" actId="14100"/>
          <ac:spMkLst>
            <pc:docMk/>
            <pc:sldMk cId="0" sldId="260"/>
            <ac:spMk id="11" creationId="{00000000-0000-0000-0000-000000000000}"/>
          </ac:spMkLst>
        </pc:spChg>
        <pc:spChg chg="mod">
          <ac:chgData name="Tomas Sueldo" userId="eb9207b22bd6cafe" providerId="LiveId" clId="{14E7AC15-414D-443D-8516-F0417E60E96D}" dt="2023-06-14T15:17:01.520" v="92" actId="1076"/>
          <ac:spMkLst>
            <pc:docMk/>
            <pc:sldMk cId="0" sldId="260"/>
            <ac:spMk id="13" creationId="{00000000-0000-0000-0000-000000000000}"/>
          </ac:spMkLst>
        </pc:spChg>
        <pc:picChg chg="mod">
          <ac:chgData name="Tomas Sueldo" userId="eb9207b22bd6cafe" providerId="LiveId" clId="{14E7AC15-414D-443D-8516-F0417E60E96D}" dt="2023-06-14T15:16:59.845" v="91" actId="14100"/>
          <ac:picMkLst>
            <pc:docMk/>
            <pc:sldMk cId="0" sldId="260"/>
            <ac:picMk id="12" creationId="{00000000-0000-0000-0000-000000000000}"/>
          </ac:picMkLst>
        </pc:picChg>
      </pc:sldChg>
      <pc:sldChg chg="addSp delSp modSp add del mod ord">
        <pc:chgData name="Tomas Sueldo" userId="eb9207b22bd6cafe" providerId="LiveId" clId="{14E7AC15-414D-443D-8516-F0417E60E96D}" dt="2023-06-16T21:23:29.417" v="342" actId="688"/>
        <pc:sldMkLst>
          <pc:docMk/>
          <pc:sldMk cId="0" sldId="266"/>
        </pc:sldMkLst>
        <pc:spChg chg="add mod">
          <ac:chgData name="Tomas Sueldo" userId="eb9207b22bd6cafe" providerId="LiveId" clId="{14E7AC15-414D-443D-8516-F0417E60E96D}" dt="2023-06-14T15:15:46.394" v="27" actId="20577"/>
          <ac:spMkLst>
            <pc:docMk/>
            <pc:sldMk cId="0" sldId="266"/>
            <ac:spMk id="2" creationId="{AFF51D4F-D58B-6BB6-913F-E93843550F30}"/>
          </ac:spMkLst>
        </pc:spChg>
        <pc:spChg chg="add del mod">
          <ac:chgData name="Tomas Sueldo" userId="eb9207b22bd6cafe" providerId="LiveId" clId="{14E7AC15-414D-443D-8516-F0417E60E96D}" dt="2023-06-16T21:21:32.891" v="336" actId="478"/>
          <ac:spMkLst>
            <pc:docMk/>
            <pc:sldMk cId="0" sldId="266"/>
            <ac:spMk id="3" creationId="{D4589939-1561-0E80-5A8C-1A2A4B3B3700}"/>
          </ac:spMkLst>
        </pc:spChg>
        <pc:spChg chg="add del mod">
          <ac:chgData name="Tomas Sueldo" userId="eb9207b22bd6cafe" providerId="LiveId" clId="{14E7AC15-414D-443D-8516-F0417E60E96D}" dt="2023-06-16T21:21:32.891" v="336" actId="478"/>
          <ac:spMkLst>
            <pc:docMk/>
            <pc:sldMk cId="0" sldId="266"/>
            <ac:spMk id="5" creationId="{C58313A3-40F6-C2D4-8CA4-EC5AC3D9ED62}"/>
          </ac:spMkLst>
        </pc:spChg>
        <pc:spChg chg="add del mod">
          <ac:chgData name="Tomas Sueldo" userId="eb9207b22bd6cafe" providerId="LiveId" clId="{14E7AC15-414D-443D-8516-F0417E60E96D}" dt="2023-06-16T21:21:32.891" v="336" actId="478"/>
          <ac:spMkLst>
            <pc:docMk/>
            <pc:sldMk cId="0" sldId="266"/>
            <ac:spMk id="6" creationId="{80D0CD74-A4D0-7E0C-1419-5AAA7E77EDA9}"/>
          </ac:spMkLst>
        </pc:spChg>
        <pc:spChg chg="add del mod">
          <ac:chgData name="Tomas Sueldo" userId="eb9207b22bd6cafe" providerId="LiveId" clId="{14E7AC15-414D-443D-8516-F0417E60E96D}" dt="2023-06-16T21:21:32.891" v="336" actId="478"/>
          <ac:spMkLst>
            <pc:docMk/>
            <pc:sldMk cId="0" sldId="266"/>
            <ac:spMk id="7" creationId="{1B6BCC8E-14A8-E33F-43C7-183DCF200F7A}"/>
          </ac:spMkLst>
        </pc:spChg>
        <pc:spChg chg="add del mod">
          <ac:chgData name="Tomas Sueldo" userId="eb9207b22bd6cafe" providerId="LiveId" clId="{14E7AC15-414D-443D-8516-F0417E60E96D}" dt="2023-06-16T21:21:32.891" v="336" actId="478"/>
          <ac:spMkLst>
            <pc:docMk/>
            <pc:sldMk cId="0" sldId="266"/>
            <ac:spMk id="8" creationId="{8D2E249C-0ED8-49DD-DA4A-91DE4F64FBAB}"/>
          </ac:spMkLst>
        </pc:spChg>
        <pc:spChg chg="add del mod">
          <ac:chgData name="Tomas Sueldo" userId="eb9207b22bd6cafe" providerId="LiveId" clId="{14E7AC15-414D-443D-8516-F0417E60E96D}" dt="2023-06-16T21:21:32.891" v="336" actId="478"/>
          <ac:spMkLst>
            <pc:docMk/>
            <pc:sldMk cId="0" sldId="266"/>
            <ac:spMk id="9" creationId="{AE213CBF-4C34-3278-B7C7-8A8833D6FF94}"/>
          </ac:spMkLst>
        </pc:spChg>
        <pc:spChg chg="add del mod">
          <ac:chgData name="Tomas Sueldo" userId="eb9207b22bd6cafe" providerId="LiveId" clId="{14E7AC15-414D-443D-8516-F0417E60E96D}" dt="2023-06-16T21:21:32.891" v="336" actId="478"/>
          <ac:spMkLst>
            <pc:docMk/>
            <pc:sldMk cId="0" sldId="266"/>
            <ac:spMk id="10" creationId="{E096EFEB-E816-923D-CF7D-6F2E1ED8CBE6}"/>
          </ac:spMkLst>
        </pc:spChg>
        <pc:spChg chg="add del mod">
          <ac:chgData name="Tomas Sueldo" userId="eb9207b22bd6cafe" providerId="LiveId" clId="{14E7AC15-414D-443D-8516-F0417E60E96D}" dt="2023-06-16T21:21:32.891" v="336" actId="478"/>
          <ac:spMkLst>
            <pc:docMk/>
            <pc:sldMk cId="0" sldId="266"/>
            <ac:spMk id="11" creationId="{80C0C84D-58FB-B765-E6CF-14B9793D8EC6}"/>
          </ac:spMkLst>
        </pc:spChg>
        <pc:spChg chg="add del mod">
          <ac:chgData name="Tomas Sueldo" userId="eb9207b22bd6cafe" providerId="LiveId" clId="{14E7AC15-414D-443D-8516-F0417E60E96D}" dt="2023-06-16T21:21:32.891" v="336" actId="478"/>
          <ac:spMkLst>
            <pc:docMk/>
            <pc:sldMk cId="0" sldId="266"/>
            <ac:spMk id="12" creationId="{6070AA2E-A04A-36F1-B82F-A5276EA19683}"/>
          </ac:spMkLst>
        </pc:spChg>
        <pc:spChg chg="add del mod">
          <ac:chgData name="Tomas Sueldo" userId="eb9207b22bd6cafe" providerId="LiveId" clId="{14E7AC15-414D-443D-8516-F0417E60E96D}" dt="2023-06-16T21:21:32.891" v="336" actId="478"/>
          <ac:spMkLst>
            <pc:docMk/>
            <pc:sldMk cId="0" sldId="266"/>
            <ac:spMk id="13" creationId="{D963F73F-DE89-3B47-A546-D287FF096257}"/>
          </ac:spMkLst>
        </pc:spChg>
        <pc:spChg chg="add del mod">
          <ac:chgData name="Tomas Sueldo" userId="eb9207b22bd6cafe" providerId="LiveId" clId="{14E7AC15-414D-443D-8516-F0417E60E96D}" dt="2023-06-16T21:21:32.891" v="336" actId="478"/>
          <ac:spMkLst>
            <pc:docMk/>
            <pc:sldMk cId="0" sldId="266"/>
            <ac:spMk id="14" creationId="{FCC01E68-BC88-20B7-4804-68DA4ACBA6D0}"/>
          </ac:spMkLst>
        </pc:spChg>
        <pc:spChg chg="add del mod">
          <ac:chgData name="Tomas Sueldo" userId="eb9207b22bd6cafe" providerId="LiveId" clId="{14E7AC15-414D-443D-8516-F0417E60E96D}" dt="2023-06-16T21:21:32.891" v="336" actId="478"/>
          <ac:spMkLst>
            <pc:docMk/>
            <pc:sldMk cId="0" sldId="266"/>
            <ac:spMk id="15" creationId="{F4A97A6D-8018-FD0F-D67B-FB617212F6FF}"/>
          </ac:spMkLst>
        </pc:spChg>
        <pc:spChg chg="add mod">
          <ac:chgData name="Tomas Sueldo" userId="eb9207b22bd6cafe" providerId="LiveId" clId="{14E7AC15-414D-443D-8516-F0417E60E96D}" dt="2023-06-16T21:21:33.557" v="337"/>
          <ac:spMkLst>
            <pc:docMk/>
            <pc:sldMk cId="0" sldId="266"/>
            <ac:spMk id="17" creationId="{F1EB5614-F023-0381-688A-4E53FF9052B7}"/>
          </ac:spMkLst>
        </pc:spChg>
        <pc:spChg chg="add mod">
          <ac:chgData name="Tomas Sueldo" userId="eb9207b22bd6cafe" providerId="LiveId" clId="{14E7AC15-414D-443D-8516-F0417E60E96D}" dt="2023-06-16T21:21:33.557" v="337"/>
          <ac:spMkLst>
            <pc:docMk/>
            <pc:sldMk cId="0" sldId="266"/>
            <ac:spMk id="18" creationId="{A1429725-C6C9-CF5F-2023-67AB7225C1BF}"/>
          </ac:spMkLst>
        </pc:spChg>
        <pc:spChg chg="add mod">
          <ac:chgData name="Tomas Sueldo" userId="eb9207b22bd6cafe" providerId="LiveId" clId="{14E7AC15-414D-443D-8516-F0417E60E96D}" dt="2023-06-16T21:21:33.557" v="337"/>
          <ac:spMkLst>
            <pc:docMk/>
            <pc:sldMk cId="0" sldId="266"/>
            <ac:spMk id="21" creationId="{2E30AD6D-1EE6-3052-005D-388C239223C8}"/>
          </ac:spMkLst>
        </pc:spChg>
        <pc:spChg chg="add mod">
          <ac:chgData name="Tomas Sueldo" userId="eb9207b22bd6cafe" providerId="LiveId" clId="{14E7AC15-414D-443D-8516-F0417E60E96D}" dt="2023-06-16T21:21:33.557" v="337"/>
          <ac:spMkLst>
            <pc:docMk/>
            <pc:sldMk cId="0" sldId="266"/>
            <ac:spMk id="22" creationId="{C77D0339-7C37-E1EC-BEB5-5C8A1B1F63F2}"/>
          </ac:spMkLst>
        </pc:spChg>
        <pc:spChg chg="add mod">
          <ac:chgData name="Tomas Sueldo" userId="eb9207b22bd6cafe" providerId="LiveId" clId="{14E7AC15-414D-443D-8516-F0417E60E96D}" dt="2023-06-16T21:21:33.557" v="337"/>
          <ac:spMkLst>
            <pc:docMk/>
            <pc:sldMk cId="0" sldId="266"/>
            <ac:spMk id="23" creationId="{A3F8E2B2-1F21-0401-E250-545738741D87}"/>
          </ac:spMkLst>
        </pc:spChg>
        <pc:spChg chg="add mod">
          <ac:chgData name="Tomas Sueldo" userId="eb9207b22bd6cafe" providerId="LiveId" clId="{14E7AC15-414D-443D-8516-F0417E60E96D}" dt="2023-06-16T21:21:33.557" v="337"/>
          <ac:spMkLst>
            <pc:docMk/>
            <pc:sldMk cId="0" sldId="266"/>
            <ac:spMk id="24" creationId="{E95EE6DF-EBA8-A946-2E55-B25A5D7AED20}"/>
          </ac:spMkLst>
        </pc:spChg>
        <pc:picChg chg="add mod">
          <ac:chgData name="Tomas Sueldo" userId="eb9207b22bd6cafe" providerId="LiveId" clId="{14E7AC15-414D-443D-8516-F0417E60E96D}" dt="2023-06-16T21:21:33.557" v="337"/>
          <ac:picMkLst>
            <pc:docMk/>
            <pc:sldMk cId="0" sldId="266"/>
            <ac:picMk id="16" creationId="{CFB4DBE8-E44A-F457-E7E5-7680B36B248C}"/>
          </ac:picMkLst>
        </pc:picChg>
        <pc:picChg chg="add mod">
          <ac:chgData name="Tomas Sueldo" userId="eb9207b22bd6cafe" providerId="LiveId" clId="{14E7AC15-414D-443D-8516-F0417E60E96D}" dt="2023-06-16T21:21:33.557" v="337"/>
          <ac:picMkLst>
            <pc:docMk/>
            <pc:sldMk cId="0" sldId="266"/>
            <ac:picMk id="19" creationId="{A043DE3A-67DE-41CA-8316-12E739BBD342}"/>
          </ac:picMkLst>
        </pc:picChg>
        <pc:picChg chg="add mod">
          <ac:chgData name="Tomas Sueldo" userId="eb9207b22bd6cafe" providerId="LiveId" clId="{14E7AC15-414D-443D-8516-F0417E60E96D}" dt="2023-06-16T21:21:33.557" v="337"/>
          <ac:picMkLst>
            <pc:docMk/>
            <pc:sldMk cId="0" sldId="266"/>
            <ac:picMk id="20" creationId="{30E964B2-F5EE-EA5C-D1C1-77BBA2E544C5}"/>
          </ac:picMkLst>
        </pc:picChg>
        <pc:picChg chg="add mod">
          <ac:chgData name="Tomas Sueldo" userId="eb9207b22bd6cafe" providerId="LiveId" clId="{14E7AC15-414D-443D-8516-F0417E60E96D}" dt="2023-06-16T21:21:40.385" v="338"/>
          <ac:picMkLst>
            <pc:docMk/>
            <pc:sldMk cId="0" sldId="266"/>
            <ac:picMk id="25" creationId="{3694D0C7-8061-E500-74EC-C68C6840D96A}"/>
          </ac:picMkLst>
        </pc:picChg>
        <pc:picChg chg="add mod">
          <ac:chgData name="Tomas Sueldo" userId="eb9207b22bd6cafe" providerId="LiveId" clId="{14E7AC15-414D-443D-8516-F0417E60E96D}" dt="2023-06-16T21:23:29.417" v="342" actId="688"/>
          <ac:picMkLst>
            <pc:docMk/>
            <pc:sldMk cId="0" sldId="266"/>
            <ac:picMk id="1026" creationId="{EA3A149D-D422-9C93-D7AD-C092219EDFA3}"/>
          </ac:picMkLst>
        </pc:picChg>
      </pc:sldChg>
      <pc:sldChg chg="new del">
        <pc:chgData name="Tomas Sueldo" userId="eb9207b22bd6cafe" providerId="LiveId" clId="{14E7AC15-414D-443D-8516-F0417E60E96D}" dt="2023-06-14T15:15:32.679" v="5" actId="680"/>
        <pc:sldMkLst>
          <pc:docMk/>
          <pc:sldMk cId="519286853" sldId="277"/>
        </pc:sldMkLst>
      </pc:sldChg>
    </pc:docChg>
  </pc:docChgLst>
</pc:chgInfo>
</file>

<file path=ppt/media/image1.jpg>
</file>

<file path=ppt/media/image10.png>
</file>

<file path=ppt/media/image11.png>
</file>

<file path=ppt/media/image12.jpeg>
</file>

<file path=ppt/media/image13.jpeg>
</file>

<file path=ppt/media/image14.jpeg>
</file>

<file path=ppt/media/image15.png>
</file>

<file path=ppt/media/image16.jpeg>
</file>

<file path=ppt/media/image17.jpeg>
</file>

<file path=ppt/media/image18.jpeg>
</file>

<file path=ppt/media/image19.jpeg>
</file>

<file path=ppt/media/image2.jp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3.jpg>
</file>

<file path=ppt/media/image4.jp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509b0e52e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509b0e52e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s-AR" sz="1100" b="0" i="0" u="none" strike="noStrike" cap="none" dirty="0">
                <a:solidFill>
                  <a:srgbClr val="000000"/>
                </a:solidFill>
                <a:effectLst/>
                <a:latin typeface="Arial"/>
                <a:ea typeface="Arial"/>
                <a:cs typeface="Arial"/>
                <a:sym typeface="Arial"/>
              </a:rPr>
              <a:t>Los </a:t>
            </a:r>
            <a:r>
              <a:rPr lang="es-AR" sz="1100" b="0" i="0" u="none" strike="noStrike" cap="none" dirty="0" err="1">
                <a:solidFill>
                  <a:srgbClr val="000000"/>
                </a:solidFill>
                <a:effectLst/>
                <a:latin typeface="Arial"/>
                <a:ea typeface="Arial"/>
                <a:cs typeface="Arial"/>
                <a:sym typeface="Arial"/>
              </a:rPr>
              <a:t>testers</a:t>
            </a:r>
            <a:r>
              <a:rPr lang="es-AR" sz="1100" b="0" i="0" u="none" strike="noStrike" cap="none" dirty="0">
                <a:solidFill>
                  <a:srgbClr val="000000"/>
                </a:solidFill>
                <a:effectLst/>
                <a:latin typeface="Arial"/>
                <a:ea typeface="Arial"/>
                <a:cs typeface="Arial"/>
                <a:sym typeface="Arial"/>
              </a:rPr>
              <a:t> también están en el equipo de desarrolladores, porque la prueba es un componente central de desarrollo ágil de software. Los </a:t>
            </a:r>
            <a:r>
              <a:rPr lang="es-AR" sz="1100" b="0" i="0" u="none" strike="noStrike" cap="none" dirty="0" err="1">
                <a:solidFill>
                  <a:srgbClr val="000000"/>
                </a:solidFill>
                <a:effectLst/>
                <a:latin typeface="Arial"/>
                <a:ea typeface="Arial"/>
                <a:cs typeface="Arial"/>
                <a:sym typeface="Arial"/>
              </a:rPr>
              <a:t>testers</a:t>
            </a:r>
            <a:r>
              <a:rPr lang="es-AR" sz="1100" b="0" i="0" u="none" strike="noStrike" cap="none" dirty="0">
                <a:solidFill>
                  <a:srgbClr val="000000"/>
                </a:solidFill>
                <a:effectLst/>
                <a:latin typeface="Arial"/>
                <a:ea typeface="Arial"/>
                <a:cs typeface="Arial"/>
                <a:sym typeface="Arial"/>
              </a:rPr>
              <a:t> abogan por la calidad en nombre del cliente y ayudar al  equipo de desarrollo a entregar el máximo Valor de negocio.</a:t>
            </a:r>
          </a:p>
          <a:p>
            <a:pPr marL="0" lvl="0" indent="0" algn="l" rtl="0">
              <a:spcBef>
                <a:spcPts val="0"/>
              </a:spcBef>
              <a:spcAft>
                <a:spcPts val="0"/>
              </a:spcAft>
              <a:buNone/>
            </a:pPr>
            <a:r>
              <a:rPr lang="es-AR" sz="1100" b="0" i="0" u="none" strike="noStrike" cap="none" dirty="0">
                <a:solidFill>
                  <a:srgbClr val="000000"/>
                </a:solidFill>
                <a:effectLst/>
                <a:latin typeface="Arial"/>
                <a:ea typeface="Arial"/>
                <a:cs typeface="Arial"/>
                <a:sym typeface="Arial"/>
              </a:rPr>
              <a:t>Los equipos de clientes y desarrolladores trabajan en estrecha colaboración en todo momento con el objetivo es entregar valor a la organización.</a:t>
            </a:r>
          </a:p>
          <a:p>
            <a:pPr marL="0" lvl="0" indent="0" algn="l" rtl="0">
              <a:spcBef>
                <a:spcPts val="0"/>
              </a:spcBef>
              <a:spcAft>
                <a:spcPts val="0"/>
              </a:spcAft>
              <a:buNone/>
            </a:pPr>
            <a:r>
              <a:rPr lang="es-AR" sz="1100" b="0" i="0" u="none" strike="noStrike" cap="none" dirty="0">
                <a:solidFill>
                  <a:srgbClr val="000000"/>
                </a:solidFill>
                <a:effectLst/>
                <a:latin typeface="Arial"/>
                <a:ea typeface="Arial"/>
                <a:cs typeface="Arial"/>
                <a:sym typeface="Arial"/>
              </a:rPr>
              <a:t>Los </a:t>
            </a:r>
            <a:r>
              <a:rPr lang="es-AR" sz="1100" b="0" i="0" u="none" strike="noStrike" cap="none" dirty="0" err="1">
                <a:solidFill>
                  <a:srgbClr val="000000"/>
                </a:solidFill>
                <a:effectLst/>
                <a:latin typeface="Arial"/>
                <a:ea typeface="Arial"/>
                <a:cs typeface="Arial"/>
                <a:sym typeface="Arial"/>
              </a:rPr>
              <a:t>testers</a:t>
            </a:r>
            <a:r>
              <a:rPr lang="es-AR" sz="1100" b="0" i="0" u="none" strike="noStrike" cap="none" dirty="0">
                <a:solidFill>
                  <a:srgbClr val="000000"/>
                </a:solidFill>
                <a:effectLst/>
                <a:latin typeface="Arial"/>
                <a:ea typeface="Arial"/>
                <a:cs typeface="Arial"/>
                <a:sym typeface="Arial"/>
              </a:rPr>
              <a:t> tienen un pie en cada mundo, entendiendo el punto de vista del cliente, así como las complejidades de la implementación técnica.</a:t>
            </a:r>
          </a:p>
          <a:p>
            <a:pPr marL="0" lvl="0" indent="0" algn="l" rtl="0">
              <a:spcBef>
                <a:spcPts val="0"/>
              </a:spcBef>
              <a:spcAft>
                <a:spcPts val="0"/>
              </a:spcAft>
              <a:buNone/>
            </a:pPr>
            <a:r>
              <a:rPr lang="es-ES" sz="1100" b="0" i="0" u="none" strike="noStrike" cap="none" dirty="0">
                <a:solidFill>
                  <a:srgbClr val="000000"/>
                </a:solidFill>
                <a:effectLst/>
                <a:latin typeface="Arial"/>
                <a:cs typeface="Arial"/>
                <a:sym typeface="Arial"/>
              </a:rPr>
              <a:t>El </a:t>
            </a:r>
            <a:r>
              <a:rPr lang="es-ES" sz="1100" b="0" i="0" u="none" strike="noStrike" cap="none" dirty="0" err="1">
                <a:solidFill>
                  <a:srgbClr val="000000"/>
                </a:solidFill>
                <a:effectLst/>
                <a:latin typeface="Arial"/>
                <a:cs typeface="Arial"/>
                <a:sym typeface="Arial"/>
              </a:rPr>
              <a:t>tester</a:t>
            </a:r>
            <a:r>
              <a:rPr lang="es-ES" sz="1100" b="0" i="0" u="none" strike="noStrike" cap="none" dirty="0">
                <a:solidFill>
                  <a:srgbClr val="000000"/>
                </a:solidFill>
                <a:effectLst/>
                <a:latin typeface="Arial"/>
                <a:cs typeface="Arial"/>
                <a:sym typeface="Arial"/>
              </a:rPr>
              <a:t> </a:t>
            </a:r>
            <a:r>
              <a:rPr lang="es-AR" sz="1100" b="0" i="0" u="none" strike="noStrike" cap="none" dirty="0">
                <a:solidFill>
                  <a:srgbClr val="000000"/>
                </a:solidFill>
                <a:effectLst/>
                <a:latin typeface="Arial"/>
                <a:ea typeface="Arial"/>
                <a:cs typeface="Arial"/>
                <a:sym typeface="Arial"/>
              </a:rPr>
              <a:t>ayuda al equipo del cliente a escribir pruebas para las historias de la iteración, </a:t>
            </a:r>
            <a:r>
              <a:rPr lang="es-AR" sz="1100" b="0" i="0" u="none" strike="noStrike" cap="none" dirty="0" err="1">
                <a:solidFill>
                  <a:srgbClr val="000000"/>
                </a:solidFill>
                <a:effectLst/>
                <a:latin typeface="Arial"/>
                <a:ea typeface="Arial"/>
                <a:cs typeface="Arial"/>
                <a:sym typeface="Arial"/>
              </a:rPr>
              <a:t>asegúrando</a:t>
            </a:r>
            <a:r>
              <a:rPr lang="es-AR" sz="1100" b="0" i="0" u="none" strike="noStrike" cap="none" dirty="0">
                <a:solidFill>
                  <a:srgbClr val="000000"/>
                </a:solidFill>
                <a:effectLst/>
                <a:latin typeface="Arial"/>
                <a:ea typeface="Arial"/>
                <a:cs typeface="Arial"/>
                <a:sym typeface="Arial"/>
              </a:rPr>
              <a:t> de que pasen las pruebas y </a:t>
            </a:r>
            <a:r>
              <a:rPr lang="es-AR" sz="1100" b="0" i="0" u="none" strike="noStrike" cap="none" dirty="0" err="1">
                <a:solidFill>
                  <a:srgbClr val="000000"/>
                </a:solidFill>
                <a:effectLst/>
                <a:latin typeface="Arial"/>
                <a:ea typeface="Arial"/>
                <a:cs typeface="Arial"/>
                <a:sym typeface="Arial"/>
              </a:rPr>
              <a:t>asegúrando</a:t>
            </a:r>
            <a:r>
              <a:rPr lang="es-AR" sz="1100" b="0" i="0" u="none" strike="noStrike" cap="none" dirty="0">
                <a:solidFill>
                  <a:srgbClr val="000000"/>
                </a:solidFill>
                <a:effectLst/>
                <a:latin typeface="Arial"/>
                <a:ea typeface="Arial"/>
                <a:cs typeface="Arial"/>
                <a:sym typeface="Arial"/>
              </a:rPr>
              <a:t> de que se automaticen las pruebas de regresión adecuadas</a:t>
            </a:r>
            <a:endParaRPr lang="es-ES"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509b0e52e4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509b0e52e4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1100" b="0" i="0" u="none" strike="noStrike" cap="none" dirty="0">
                <a:solidFill>
                  <a:srgbClr val="000000"/>
                </a:solidFill>
                <a:effectLst/>
                <a:latin typeface="Arial"/>
                <a:ea typeface="Arial"/>
                <a:cs typeface="Arial"/>
                <a:sym typeface="Arial"/>
              </a:rPr>
              <a:t>El desarrollo ágil y el </a:t>
            </a:r>
            <a:r>
              <a:rPr lang="es-ES" sz="1100" b="0" i="0" u="none" strike="noStrike" cap="none" dirty="0" err="1">
                <a:solidFill>
                  <a:srgbClr val="000000"/>
                </a:solidFill>
                <a:effectLst/>
                <a:latin typeface="Arial"/>
                <a:ea typeface="Arial"/>
                <a:cs typeface="Arial"/>
                <a:sym typeface="Arial"/>
              </a:rPr>
              <a:t>testing</a:t>
            </a:r>
            <a:r>
              <a:rPr lang="es-ES" sz="1100" b="0" i="0" u="none" strike="noStrike" cap="none" dirty="0">
                <a:solidFill>
                  <a:srgbClr val="000000"/>
                </a:solidFill>
                <a:effectLst/>
                <a:latin typeface="Arial"/>
                <a:ea typeface="Arial"/>
                <a:cs typeface="Arial"/>
                <a:sym typeface="Arial"/>
              </a:rPr>
              <a:t> ágil son dos aspectos complementarios dentro de un enfoque ágil para el desarrollo de software. Aunque ambos comparten principios y valores similares, existen algunas diferencias clave entre ellos:</a:t>
            </a:r>
          </a:p>
          <a:p>
            <a:pPr marL="0" lvl="0" indent="0" algn="l" rtl="0">
              <a:spcBef>
                <a:spcPts val="0"/>
              </a:spcBef>
              <a:spcAft>
                <a:spcPts val="0"/>
              </a:spcAft>
              <a:buNone/>
            </a:pPr>
            <a:endParaRPr lang="es-ES"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es-ES" sz="1100" b="0" i="0" u="none" strike="noStrike" cap="none" dirty="0">
                <a:solidFill>
                  <a:srgbClr val="000000"/>
                </a:solidFill>
                <a:effectLst/>
                <a:latin typeface="Arial"/>
                <a:ea typeface="Arial"/>
                <a:cs typeface="Arial"/>
                <a:sym typeface="Arial"/>
              </a:rPr>
              <a:t>El desarrollo ágil se refiere a un enfoque de desarrollo de software que se basa en los valores y principios del Manifiesto Ágil</a:t>
            </a:r>
          </a:p>
          <a:p>
            <a:pPr marL="0" lvl="0" indent="0" algn="l" rtl="0">
              <a:spcBef>
                <a:spcPts val="0"/>
              </a:spcBef>
              <a:spcAft>
                <a:spcPts val="0"/>
              </a:spcAft>
              <a:buNone/>
            </a:pPr>
            <a:r>
              <a:rPr lang="es-ES" sz="1100" b="0" i="0" u="none" strike="noStrike" cap="none" dirty="0">
                <a:solidFill>
                  <a:srgbClr val="000000"/>
                </a:solidFill>
                <a:effectLst/>
                <a:latin typeface="Arial"/>
                <a:ea typeface="Arial"/>
                <a:cs typeface="Arial"/>
                <a:sym typeface="Arial"/>
              </a:rPr>
              <a:t>El </a:t>
            </a:r>
            <a:r>
              <a:rPr lang="es-ES" sz="1100" b="0" i="0" u="none" strike="noStrike" cap="none" dirty="0" err="1">
                <a:solidFill>
                  <a:srgbClr val="000000"/>
                </a:solidFill>
                <a:effectLst/>
                <a:latin typeface="Arial"/>
                <a:ea typeface="Arial"/>
                <a:cs typeface="Arial"/>
                <a:sym typeface="Arial"/>
              </a:rPr>
              <a:t>testing</a:t>
            </a:r>
            <a:r>
              <a:rPr lang="es-ES" sz="1100" b="0" i="0" u="none" strike="noStrike" cap="none" dirty="0">
                <a:solidFill>
                  <a:srgbClr val="000000"/>
                </a:solidFill>
                <a:effectLst/>
                <a:latin typeface="Arial"/>
                <a:ea typeface="Arial"/>
                <a:cs typeface="Arial"/>
                <a:sym typeface="Arial"/>
              </a:rPr>
              <a:t> ágil es una práctica que se alinea con los valores y principios del desarrollo ágil.</a:t>
            </a:r>
          </a:p>
          <a:p>
            <a:pPr marL="0" lvl="0" indent="0" algn="l" rtl="0">
              <a:spcBef>
                <a:spcPts val="0"/>
              </a:spcBef>
              <a:spcAft>
                <a:spcPts val="0"/>
              </a:spcAft>
              <a:buNone/>
            </a:pPr>
            <a:endParaRPr lang="es-ES" dirty="0"/>
          </a:p>
          <a:p>
            <a:pPr marL="0" lvl="0" indent="0" algn="l" rtl="0">
              <a:spcBef>
                <a:spcPts val="0"/>
              </a:spcBef>
              <a:spcAft>
                <a:spcPts val="0"/>
              </a:spcAft>
              <a:buNone/>
            </a:pPr>
            <a:r>
              <a:rPr lang="es-ES" sz="1100" b="0" i="0" u="none" strike="noStrike" cap="none" dirty="0">
                <a:solidFill>
                  <a:srgbClr val="000000"/>
                </a:solidFill>
                <a:effectLst/>
                <a:latin typeface="Arial"/>
                <a:ea typeface="Arial"/>
                <a:cs typeface="Arial"/>
                <a:sym typeface="Arial"/>
              </a:rPr>
              <a:t>el desarrollo ágil se refiere a un enfoque general de desarrollo de software que abarca aspectos como la planificación flexible, la adaptabilidad y la entrega incremental. El </a:t>
            </a:r>
            <a:r>
              <a:rPr lang="es-ES" sz="1100" b="0" i="0" u="none" strike="noStrike" cap="none" dirty="0" err="1">
                <a:solidFill>
                  <a:srgbClr val="000000"/>
                </a:solidFill>
                <a:effectLst/>
                <a:latin typeface="Arial"/>
                <a:ea typeface="Arial"/>
                <a:cs typeface="Arial"/>
                <a:sym typeface="Arial"/>
              </a:rPr>
              <a:t>testing</a:t>
            </a:r>
            <a:r>
              <a:rPr lang="es-ES" sz="1100" b="0" i="0" u="none" strike="noStrike" cap="none" dirty="0">
                <a:solidFill>
                  <a:srgbClr val="000000"/>
                </a:solidFill>
                <a:effectLst/>
                <a:latin typeface="Arial"/>
                <a:ea typeface="Arial"/>
                <a:cs typeface="Arial"/>
                <a:sym typeface="Arial"/>
              </a:rPr>
              <a:t> ágil es una práctica específica dentro del enfoque ágil, que se centra en la integración temprana del </a:t>
            </a:r>
            <a:r>
              <a:rPr lang="es-ES" sz="1100" b="0" i="0" u="none" strike="noStrike" cap="none" dirty="0" err="1">
                <a:solidFill>
                  <a:srgbClr val="000000"/>
                </a:solidFill>
                <a:effectLst/>
                <a:latin typeface="Arial"/>
                <a:ea typeface="Arial"/>
                <a:cs typeface="Arial"/>
                <a:sym typeface="Arial"/>
              </a:rPr>
              <a:t>testing</a:t>
            </a:r>
            <a:r>
              <a:rPr lang="es-ES" sz="1100" b="0" i="0" u="none" strike="noStrike" cap="none" dirty="0">
                <a:solidFill>
                  <a:srgbClr val="000000"/>
                </a:solidFill>
                <a:effectLst/>
                <a:latin typeface="Arial"/>
                <a:ea typeface="Arial"/>
                <a:cs typeface="Arial"/>
                <a:sym typeface="Arial"/>
              </a:rPr>
              <a:t>, la colaboración y la realización de pruebas incrementales. Ambos aspectos son esenciales para lograr un desarrollo de software ágil y de alta calidad.</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4e900d316a_0_8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4e900d316a_0_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Un manifiesto es una declaración formal o un conjunto de principios que establecen los valores y las creencias fundamentales que guían una determinada metodología, enfoque o movimiento dentro de la industria del desarrollo de software.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s" dirty="0"/>
              <a:t>Un manifiesto en el ámbito del software generalmente se utiliza para comunicar ideas y principios clave de una manera concisa y clara. Estas declaraciones suelen ser breves, memorables y fáciles de entender, y buscan transmitir la esencia de una filosofía o enfoque particular.</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4e900d316a_0_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4e900d316a_0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Como se dijo en la diapositiva anterior un manifiesto es un documento público que establece principios e intenciones que responden a motivos/demandas de un grupo. </a:t>
            </a:r>
            <a:r>
              <a:rPr lang="es" b="1" dirty="0"/>
              <a:t>(</a:t>
            </a:r>
            <a:r>
              <a:rPr lang="es" b="1" u="heavy" baseline="0" dirty="0">
                <a:solidFill>
                  <a:srgbClr val="FF0000"/>
                </a:solidFill>
              </a:rPr>
              <a:t>se puede no decir para ahorrar tiempo</a:t>
            </a:r>
            <a:r>
              <a:rPr lang="es" b="1" dirty="0"/>
              <a:t>)</a:t>
            </a:r>
          </a:p>
          <a:p>
            <a:pPr marL="0" lvl="0" indent="0" algn="l" rtl="0">
              <a:spcBef>
                <a:spcPts val="0"/>
              </a:spcBef>
              <a:spcAft>
                <a:spcPts val="0"/>
              </a:spcAft>
              <a:buNone/>
            </a:pPr>
            <a:r>
              <a:rPr lang="es" dirty="0"/>
              <a:t>Uno de los más populares es el Manifiesto ágil, que es un documento que se utilizó con el objetivo de presentar una metodología/filosofía de trabajo nueva en el desarrollo del Software. Sin embargo, a partir de allí, muchos autores e incluso expertos en el área aprovecharon el éxito de este formato de presentación hasta el punto que al día de hoy existen personas hablando de “Manifesto Overload” que en una traducción (no tan directa, sino más yendo a la idea) sería epidemia de manifiesto.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s" dirty="0"/>
              <a:t>Un ejemplo claro, e incluso criticado, es el de Simon Brown, un arquitecto de software que en su libro habla del “Manifiesto de la arquitectura de software” que ni siquiera cumple con los valores de un manifiesto, pero aún así aprovecha la idea.</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4e900d316a_0_5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4e900d316a_0_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dirty="0">
                <a:solidFill>
                  <a:schemeClr val="dk1"/>
                </a:solidFill>
              </a:rPr>
              <a:t>Tambien llamado "Agile Testing Manifesto" que fue presentado en 2009 como una extensión del Manifiesto Ágil. Este manifiesto establece los principios y valores fundamentales para el testing en entornos ágiles de desarrollo de software.</a:t>
            </a:r>
            <a:endParaRPr b="0" dirty="0">
              <a:solidFill>
                <a:schemeClr val="dk1"/>
              </a:solidFill>
            </a:endParaRPr>
          </a:p>
          <a:p>
            <a:pPr marL="0" lvl="0" indent="0" algn="l" rtl="0">
              <a:spcBef>
                <a:spcPts val="0"/>
              </a:spcBef>
              <a:spcAft>
                <a:spcPts val="0"/>
              </a:spcAft>
              <a:buNone/>
            </a:pPr>
            <a:r>
              <a:rPr lang="es" b="0" dirty="0">
                <a:solidFill>
                  <a:schemeClr val="dk1"/>
                </a:solidFill>
              </a:rPr>
              <a:t>Estos valores reflejan la importancia del testing ágil en el contexto de la entrega continua de software y el enfoque centrado en el valor del cliente. El manifiesto enfatiza la necesidad de adaptabilidad, comunicación efectiva y enfoque pragmático en el proceso de testing dentro de los equipos ágiles.</a:t>
            </a:r>
            <a:endParaRPr b="0" dirty="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24e900d316a_0_5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24e900d316a_0_5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b="1">
                <a:solidFill>
                  <a:schemeClr val="dk1"/>
                </a:solidFill>
              </a:rPr>
              <a:t>Valoramos el testing durante todo el proceso sobre las pruebas al final:</a:t>
            </a:r>
            <a:r>
              <a:rPr lang="es">
                <a:solidFill>
                  <a:schemeClr val="dk1"/>
                </a:solidFill>
              </a:rPr>
              <a:t> el testing es una actividad que necesita darse junto con la codificación, la documentación y el resto de operaciones. Si un tablero Kanban posee una columna de Testing, ten por seguro que el testing se está viendo como una fase y la actividad de los testers se está separando de la del resto del equipo. Como alternativa se recomienda una fase de Verificación donde una vez que el trabajo esté a DONE un compañero pueda revisarla.</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24e900d316a_0_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24e900d316a_0_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b="1" dirty="0">
                <a:solidFill>
                  <a:schemeClr val="dk1"/>
                </a:solidFill>
              </a:rPr>
              <a:t>Valoramos la prevención de errores en lugar de encontrar errores:</a:t>
            </a:r>
            <a:r>
              <a:rPr lang="es" dirty="0">
                <a:solidFill>
                  <a:schemeClr val="dk1"/>
                </a:solidFill>
              </a:rPr>
              <a:t> Debe hacerse lo antes posible, normalmente la mayoría de los errores se dan por asunciones sin aclarar en la toma de requisitos.</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4e900d316a_0_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4e900d316a_0_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b="1">
                <a:solidFill>
                  <a:schemeClr val="dk1"/>
                </a:solidFill>
              </a:rPr>
              <a:t>Valoramos la comprensión de las pruebas sobre la verificación de la funcionalidad: </a:t>
            </a:r>
            <a:r>
              <a:rPr lang="es">
                <a:solidFill>
                  <a:schemeClr val="dk1"/>
                </a:solidFill>
              </a:rPr>
              <a:t>Los testers deben ser los representantes del cliente en cada decisión del diseño, asegurándose que la feature satisfaga las verdaderas necesidades de estos y no solo las especificaciones.</a:t>
            </a:r>
            <a:endParaRPr>
              <a:solidFill>
                <a:schemeClr val="dk1"/>
              </a:solidFill>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4e900d316a_0_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4e900d316a_0_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b="1">
                <a:solidFill>
                  <a:schemeClr val="dk1"/>
                </a:solidFill>
              </a:rPr>
              <a:t>Valoramos construir el mejor sistema sobre romper el sistema:</a:t>
            </a:r>
            <a:r>
              <a:rPr lang="es">
                <a:solidFill>
                  <a:schemeClr val="dk1"/>
                </a:solidFill>
              </a:rPr>
              <a:t> Tradicionalmente los Testers se han centrado en buscar la forma de romper el sistema, enfocándose en el Testing Negativo. Sin</a:t>
            </a:r>
            <a:endParaRPr>
              <a:solidFill>
                <a:schemeClr val="dk1"/>
              </a:solidFill>
            </a:endParaRPr>
          </a:p>
          <a:p>
            <a:pPr marL="0" lvl="0" indent="0" algn="l" rtl="0">
              <a:spcBef>
                <a:spcPts val="0"/>
              </a:spcBef>
              <a:spcAft>
                <a:spcPts val="0"/>
              </a:spcAft>
              <a:buClr>
                <a:schemeClr val="dk1"/>
              </a:buClr>
              <a:buSzPts val="1100"/>
              <a:buFont typeface="Arial"/>
              <a:buNone/>
            </a:pPr>
            <a:r>
              <a:rPr lang="es">
                <a:solidFill>
                  <a:schemeClr val="dk1"/>
                </a:solidFill>
              </a:rPr>
              <a:t>embargo, un tester se debe enfocar en el objetivo principal: crear un producto que aporte valor y cumpla su función como se espera.</a:t>
            </a:r>
            <a:endParaRPr>
              <a:solidFill>
                <a:schemeClr val="dk1"/>
              </a:solidFill>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4e900d316a_0_5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4e900d316a_0_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b="1">
                <a:solidFill>
                  <a:schemeClr val="dk1"/>
                </a:solidFill>
              </a:rPr>
              <a:t>Valoramos la responsabilidad del equipo por la calidad sobre la responsabilidad del probador:</a:t>
            </a:r>
            <a:r>
              <a:rPr lang="es">
                <a:solidFill>
                  <a:schemeClr val="dk1"/>
                </a:solidFill>
              </a:rPr>
              <a:t> Los testers por sí sólos no pueden mejorar la calidad. Su función es la de determinar el nivel de calidad e informar de ella a los interesados. Sólo puedes mejorar la calidad uniendo tus esfuerzos a los del equipo.</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509b0e52e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509b0e52e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4e900d316a_0_6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4e900d316a_0_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07916"/>
              </a:lnSpc>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4e900d316a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4e900d316a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4e900d316a_0_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4e900d316a_0_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El testing de software surge prácticamente desde los inicios del desarrollo de software como disciplina.</a:t>
            </a:r>
            <a:endParaRPr dirty="0"/>
          </a:p>
          <a:p>
            <a:pPr marL="0" lvl="0" indent="0" algn="l" rtl="0">
              <a:spcBef>
                <a:spcPts val="0"/>
              </a:spcBef>
              <a:spcAft>
                <a:spcPts val="0"/>
              </a:spcAft>
              <a:buNone/>
            </a:pPr>
            <a:r>
              <a:rPr lang="es" dirty="0"/>
              <a:t>En las décadas de 1960 y 1970, con el crecimiento de la industria del software, se empezaron a utilizar técnicas de pruebas para evaluar la calidad de los programas.</a:t>
            </a:r>
            <a:endParaRPr dirty="0"/>
          </a:p>
          <a:p>
            <a:pPr marL="0" lvl="0" indent="0" algn="l" rtl="0">
              <a:spcBef>
                <a:spcPts val="0"/>
              </a:spcBef>
              <a:spcAft>
                <a:spcPts val="0"/>
              </a:spcAft>
              <a:buNone/>
            </a:pPr>
            <a:r>
              <a:rPr lang="es" dirty="0"/>
              <a:t>El testing de software evolucionó y se formalizó como una disciplina con sus propios procesos y técnicas. A fines de la década de 1970, surgieron los primeros enfoques sistemáticos para el testing, como el enfoque de caja negra y el enfoque de caja blanca.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4e900d316a_0_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4e900d316a_0_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En las décadas de 1980 y 1990, se introdujeron nuevos enfoques y técnicas, como el </a:t>
            </a:r>
            <a:r>
              <a:rPr lang="es-ES" dirty="0" err="1"/>
              <a:t>testing</a:t>
            </a:r>
            <a:r>
              <a:rPr lang="es-ES" dirty="0"/>
              <a:t> de regresión, el  y el </a:t>
            </a:r>
            <a:r>
              <a:rPr lang="es-ES" dirty="0" err="1"/>
              <a:t>testing</a:t>
            </a:r>
            <a:r>
              <a:rPr lang="es-ES" dirty="0"/>
              <a:t> de seguridad, entre otros.</a:t>
            </a:r>
          </a:p>
          <a:p>
            <a:pPr marL="0" lvl="0" indent="0" algn="l" rtl="0">
              <a:spcBef>
                <a:spcPts val="0"/>
              </a:spcBef>
              <a:spcAft>
                <a:spcPts val="0"/>
              </a:spcAft>
              <a:buNone/>
            </a:pPr>
            <a:r>
              <a:rPr lang="es-ES" dirty="0"/>
              <a:t>En la actualidad, el </a:t>
            </a:r>
            <a:r>
              <a:rPr lang="es-ES" dirty="0" err="1"/>
              <a:t>testing</a:t>
            </a:r>
            <a:r>
              <a:rPr lang="es-ES" dirty="0"/>
              <a:t> de software es una práctica ampliamente adoptada en la industria del desarrollo de software. Ha evolucionado para adaptarse a los nuevos requerimientos como el desarrollo ágil y la automatización del </a:t>
            </a:r>
            <a:r>
              <a:rPr lang="es-ES" dirty="0" err="1"/>
              <a:t>testing</a:t>
            </a:r>
            <a:r>
              <a:rPr lang="es-ES" dirty="0"/>
              <a:t>. Ejemplo el Software </a:t>
            </a:r>
            <a:r>
              <a:rPr lang="es-ES" dirty="0" err="1"/>
              <a:t>testing</a:t>
            </a:r>
            <a:r>
              <a:rPr lang="es-ES" dirty="0"/>
              <a:t> </a:t>
            </a:r>
            <a:r>
              <a:rPr lang="es-ES" dirty="0" err="1"/>
              <a:t>manifesto</a:t>
            </a:r>
            <a:r>
              <a:rPr lang="es-ES" dirty="0"/>
              <a:t> se presento en 2009</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509b0e52e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509b0e52e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Proceso utilizado en el desarrollo y mantenimiento de software para evaluar la calidad y el funcionamiento del mismo. Consiste en ejecutar el software con el objetivo de encontrar defectos, errores o fallos en su funcionamiento, y asegurarse de que cumple con los requisitos y las expectativas establecidas.</a:t>
            </a:r>
          </a:p>
          <a:p>
            <a:pPr marL="0" lvl="0" indent="0" algn="l" rtl="0">
              <a:spcBef>
                <a:spcPts val="0"/>
              </a:spcBef>
              <a:spcAft>
                <a:spcPts val="0"/>
              </a:spcAft>
              <a:buNone/>
            </a:pPr>
            <a:endParaRPr lang="es-ES" dirty="0"/>
          </a:p>
          <a:p>
            <a:pPr marL="0" lvl="0" indent="0" algn="l" rtl="0">
              <a:spcBef>
                <a:spcPts val="0"/>
              </a:spcBef>
              <a:spcAft>
                <a:spcPts val="0"/>
              </a:spcAft>
              <a:buNone/>
            </a:pPr>
            <a:r>
              <a:rPr lang="es-ES" dirty="0"/>
              <a:t>El propósito del </a:t>
            </a:r>
            <a:r>
              <a:rPr lang="es-ES" dirty="0" err="1"/>
              <a:t>testing</a:t>
            </a:r>
            <a:r>
              <a:rPr lang="es-ES" dirty="0"/>
              <a:t> es identificar problemas antes de que el software sea lanzado o puesto en producción, con el fin de corregirlos y mejorar la calidad del producto final. Esto ayuda a garantizar que el software sea confiable, seguro y cumpla con los objetivos establecidos.</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509b0e52e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509b0e52e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En enfoques tradicionales, los </a:t>
            </a:r>
            <a:r>
              <a:rPr lang="es-ES" dirty="0" err="1"/>
              <a:t>Testers</a:t>
            </a:r>
            <a:r>
              <a:rPr lang="es-ES" dirty="0"/>
              <a:t> están activos durante la fase de pruebas de software solamente, de hecho, en la mayoría de los casos no comienzan con el proyecto desde la etapa de planificación, sino se integran semanas o días antes del comienzo de las pruebas de software.</a:t>
            </a:r>
          </a:p>
          <a:p>
            <a:pPr marL="0" lvl="0" indent="0" algn="l" rtl="0">
              <a:spcBef>
                <a:spcPts val="0"/>
              </a:spcBef>
              <a:spcAft>
                <a:spcPts val="0"/>
              </a:spcAft>
              <a:buNone/>
            </a:pPr>
            <a:r>
              <a:rPr lang="es-ES" dirty="0"/>
              <a:t>Esto implica, desde un punto de vista tradicional como lo es el proceso unificado de desarrollo, que el </a:t>
            </a:r>
            <a:r>
              <a:rPr lang="es-ES" dirty="0" err="1"/>
              <a:t>tester</a:t>
            </a:r>
            <a:r>
              <a:rPr lang="es-ES" dirty="0"/>
              <a:t> termina estando un poco “separado” de las fases iniciales del desarrollo, e incluso su trabajo comienza a valer en las últimas iteraciones del flujo de trabajo.</a:t>
            </a:r>
          </a:p>
          <a:p>
            <a:pPr marL="0" lvl="0" indent="0" algn="l" rtl="0">
              <a:lnSpc>
                <a:spcPct val="186923"/>
              </a:lnSpc>
              <a:spcBef>
                <a:spcPts val="0"/>
              </a:spcBef>
              <a:spcAft>
                <a:spcPts val="0"/>
              </a:spcAft>
              <a:buClr>
                <a:schemeClr val="dk1"/>
              </a:buClr>
              <a:buSzPts val="1100"/>
              <a:buFont typeface="Arial"/>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509b0e52e4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509b0e52e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Font typeface="Lato"/>
              <a:buChar char="●"/>
            </a:pPr>
            <a:r>
              <a:rPr lang="es-ES" sz="1100" dirty="0">
                <a:latin typeface="Lato"/>
                <a:ea typeface="Lato"/>
                <a:cs typeface="Lato"/>
                <a:sym typeface="Lato"/>
              </a:rPr>
              <a:t>El </a:t>
            </a:r>
            <a:r>
              <a:rPr lang="es-ES" sz="1100" dirty="0" err="1">
                <a:latin typeface="Lato"/>
                <a:ea typeface="Lato"/>
                <a:cs typeface="Lato"/>
                <a:sym typeface="Lato"/>
              </a:rPr>
              <a:t>testing</a:t>
            </a:r>
            <a:r>
              <a:rPr lang="es-ES" sz="1100" dirty="0">
                <a:latin typeface="Lato"/>
                <a:ea typeface="Lato"/>
                <a:cs typeface="Lato"/>
                <a:sym typeface="Lato"/>
              </a:rPr>
              <a:t> se realiza de forma incremental</a:t>
            </a:r>
          </a:p>
          <a:p>
            <a:pPr marL="457200" lvl="0" indent="-355600" algn="l" rtl="0">
              <a:spcBef>
                <a:spcPts val="0"/>
              </a:spcBef>
              <a:spcAft>
                <a:spcPts val="0"/>
              </a:spcAft>
              <a:buSzPts val="2000"/>
              <a:buFont typeface="Lato"/>
              <a:buChar char="●"/>
            </a:pPr>
            <a:r>
              <a:rPr lang="es-ES" sz="1100" dirty="0">
                <a:latin typeface="Lato"/>
                <a:ea typeface="Lato"/>
                <a:cs typeface="Lato"/>
                <a:sym typeface="Lato"/>
              </a:rPr>
              <a:t>El resultado solamente es desplegado después de que todos los defectos fueron resueltos o corregidos</a:t>
            </a:r>
          </a:p>
          <a:p>
            <a:pPr marL="457200" lvl="0" indent="-355600" algn="l" rtl="0">
              <a:spcBef>
                <a:spcPts val="0"/>
              </a:spcBef>
              <a:spcAft>
                <a:spcPts val="0"/>
              </a:spcAft>
              <a:buSzPts val="2000"/>
              <a:buFont typeface="Lato"/>
              <a:buChar char="●"/>
            </a:pPr>
            <a:r>
              <a:rPr lang="es-ES" sz="1100" dirty="0">
                <a:latin typeface="Lato"/>
                <a:ea typeface="Lato"/>
                <a:cs typeface="Lato"/>
                <a:sym typeface="Lato"/>
              </a:rPr>
              <a:t>Enfoque “arriba-abajo” donde la fase de pruebas comienza sólo después de las fases anteriores</a:t>
            </a:r>
          </a:p>
          <a:p>
            <a:pPr marL="457200" lvl="0" indent="-355600" algn="l" rtl="0">
              <a:spcBef>
                <a:spcPts val="0"/>
              </a:spcBef>
              <a:spcAft>
                <a:spcPts val="0"/>
              </a:spcAft>
              <a:buSzPts val="2000"/>
              <a:buFont typeface="Lato"/>
              <a:buChar char="●"/>
            </a:pPr>
            <a:r>
              <a:rPr lang="es-ES" sz="1100" dirty="0">
                <a:latin typeface="Lato"/>
                <a:ea typeface="Lato"/>
                <a:cs typeface="Lato"/>
                <a:sym typeface="Lato"/>
              </a:rPr>
              <a:t>El cliente no participa activamente en la fase del </a:t>
            </a:r>
            <a:r>
              <a:rPr lang="es-ES" sz="1100" dirty="0" err="1">
                <a:latin typeface="Lato"/>
                <a:ea typeface="Lato"/>
                <a:cs typeface="Lato"/>
                <a:sym typeface="Lato"/>
              </a:rPr>
              <a:t>testing</a:t>
            </a:r>
            <a:endParaRPr lang="es-ES" sz="1100" dirty="0">
              <a:latin typeface="Lato"/>
              <a:ea typeface="Lato"/>
              <a:cs typeface="Lato"/>
              <a:sym typeface="Lato"/>
            </a:endParaRPr>
          </a:p>
          <a:p>
            <a:pPr rtl="0" fontAlgn="base"/>
            <a:endParaRPr lang="es-ES" sz="1100" b="0" i="0" u="none" strike="noStrike" cap="none" dirty="0">
              <a:solidFill>
                <a:srgbClr val="000000"/>
              </a:solidFill>
              <a:effectLst/>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509b0e52e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509b0e52e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fontAlgn="base"/>
            <a:r>
              <a:rPr lang="es-ES" sz="1100" b="0" i="0" u="none" strike="noStrike" cap="none" dirty="0">
                <a:solidFill>
                  <a:srgbClr val="000000"/>
                </a:solidFill>
                <a:effectLst/>
                <a:latin typeface="Arial"/>
                <a:ea typeface="Arial"/>
                <a:cs typeface="Arial"/>
                <a:sym typeface="Arial"/>
              </a:rPr>
              <a:t>Los cambios son implementados SOLO al final de la fase de prueba, afectando la velocidad de entrega del producto</a:t>
            </a:r>
          </a:p>
          <a:p>
            <a:pPr rtl="0" fontAlgn="base"/>
            <a:r>
              <a:rPr lang="es-ES" sz="1100" b="0" i="0" u="none" strike="noStrike" cap="none" dirty="0">
                <a:solidFill>
                  <a:srgbClr val="000000"/>
                </a:solidFill>
                <a:effectLst/>
                <a:latin typeface="Arial"/>
                <a:ea typeface="Arial"/>
                <a:cs typeface="Arial"/>
                <a:sym typeface="Arial"/>
              </a:rPr>
              <a:t>Todos los requerimientos son definidos en las fases iniciales y las pruebas se adaptarán SOLO a esos requisitos sin posibilidad de cambio</a:t>
            </a:r>
          </a:p>
          <a:p>
            <a:pPr rtl="0" fontAlgn="base"/>
            <a:r>
              <a:rPr lang="es-ES" sz="1100" b="0" i="0" u="none" strike="noStrike" cap="none" dirty="0">
                <a:solidFill>
                  <a:srgbClr val="000000"/>
                </a:solidFill>
                <a:effectLst/>
                <a:latin typeface="Arial"/>
                <a:ea typeface="Arial"/>
                <a:cs typeface="Arial"/>
                <a:sym typeface="Arial"/>
              </a:rPr>
              <a:t>Poca o ninguna interacción entre desarrolladores de pruebas</a:t>
            </a:r>
          </a:p>
          <a:p>
            <a:pPr rtl="0" fontAlgn="base"/>
            <a:r>
              <a:rPr lang="es-ES" sz="1100" b="0" i="0" u="none" strike="noStrike" cap="none" dirty="0">
                <a:solidFill>
                  <a:srgbClr val="000000"/>
                </a:solidFill>
                <a:effectLst/>
                <a:latin typeface="Arial"/>
                <a:ea typeface="Arial"/>
                <a:cs typeface="Arial"/>
                <a:sym typeface="Arial"/>
              </a:rPr>
              <a:t>Se crea una rivalidad entre programador y </a:t>
            </a:r>
            <a:r>
              <a:rPr lang="es-ES" sz="1100" b="0" i="0" u="none" strike="noStrike" cap="none" dirty="0" err="1">
                <a:solidFill>
                  <a:srgbClr val="000000"/>
                </a:solidFill>
                <a:effectLst/>
                <a:latin typeface="Arial"/>
                <a:ea typeface="Arial"/>
                <a:cs typeface="Arial"/>
                <a:sym typeface="Arial"/>
              </a:rPr>
              <a:t>tester</a:t>
            </a:r>
            <a:endParaRPr lang="es-ES" sz="1100" b="0" i="0" u="none" strike="noStrike" cap="none" dirty="0">
              <a:solidFill>
                <a:srgbClr val="000000"/>
              </a:solidFill>
              <a:effectLst/>
              <a:latin typeface="Arial"/>
              <a:ea typeface="Arial"/>
              <a:cs typeface="Arial"/>
              <a:sym typeface="Arial"/>
            </a:endParaRPr>
          </a:p>
          <a:p>
            <a:pPr rtl="0" fontAlgn="base"/>
            <a:r>
              <a:rPr lang="es-ES" sz="1100" b="0" i="0" u="none" strike="noStrike" cap="none" dirty="0">
                <a:solidFill>
                  <a:srgbClr val="000000"/>
                </a:solidFill>
                <a:effectLst/>
                <a:latin typeface="Arial"/>
                <a:ea typeface="Arial"/>
                <a:cs typeface="Arial"/>
                <a:sym typeface="Arial"/>
              </a:rPr>
              <a:t>La documentación es una prioridad por lo que la creación de la misma afecta la velocidad de producción</a:t>
            </a:r>
          </a:p>
          <a:p>
            <a:pPr rtl="0" fontAlgn="base"/>
            <a:r>
              <a:rPr lang="es-ES" sz="1100" b="0" i="0" u="none" strike="noStrike" cap="none" dirty="0">
                <a:solidFill>
                  <a:srgbClr val="000000"/>
                </a:solidFill>
                <a:effectLst/>
                <a:latin typeface="Arial"/>
                <a:ea typeface="Arial"/>
                <a:cs typeface="Arial"/>
                <a:sym typeface="Arial"/>
              </a:rPr>
              <a:t>No se intentan prevenir los defectos, sino encontrarlos</a:t>
            </a: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509b0e52e4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509b0e52e4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AR" sz="1100" b="0" i="0" u="none" strike="noStrike" cap="none" dirty="0">
                <a:solidFill>
                  <a:srgbClr val="000000"/>
                </a:solidFill>
                <a:effectLst/>
                <a:latin typeface="Arial"/>
                <a:ea typeface="Arial"/>
                <a:cs typeface="Arial"/>
                <a:sym typeface="Arial"/>
              </a:rPr>
              <a:t>Existen 2 tipos de equipos "equipo del cliente" y el “equipo desarrollador" La diferencia entre ellos son las habilidades que aportan para entregar un producto.</a:t>
            </a:r>
          </a:p>
          <a:p>
            <a:pPr marL="158750" indent="0">
              <a:buNone/>
            </a:pPr>
            <a:r>
              <a:rPr lang="es-AR" sz="1100" b="0" i="0" u="none" strike="noStrike" cap="none" dirty="0">
                <a:solidFill>
                  <a:srgbClr val="000000"/>
                </a:solidFill>
                <a:effectLst/>
                <a:latin typeface="Arial"/>
                <a:ea typeface="Arial"/>
                <a:cs typeface="Arial"/>
                <a:sym typeface="Arial"/>
              </a:rPr>
              <a:t>El equipo del cliente incluye expertos comerciales, propietarios de productos, expertos en dominios: todos en el lado "comercial" de un proyecto. Ellos:</a:t>
            </a:r>
          </a:p>
          <a:p>
            <a:pPr lvl="0"/>
            <a:r>
              <a:rPr lang="es-AR" sz="1100" b="0" i="0" u="none" strike="noStrike" cap="none" dirty="0">
                <a:solidFill>
                  <a:srgbClr val="000000"/>
                </a:solidFill>
                <a:effectLst/>
                <a:latin typeface="Arial"/>
                <a:ea typeface="Arial"/>
                <a:cs typeface="Arial"/>
                <a:sym typeface="Arial"/>
              </a:rPr>
              <a:t>escriben las historias o conjuntos de características </a:t>
            </a:r>
          </a:p>
          <a:p>
            <a:pPr lvl="0"/>
            <a:r>
              <a:rPr lang="es-AR" sz="1100" b="0" i="0" u="none" strike="noStrike" cap="none" dirty="0">
                <a:solidFill>
                  <a:srgbClr val="000000"/>
                </a:solidFill>
                <a:effectLst/>
                <a:latin typeface="Arial"/>
                <a:ea typeface="Arial"/>
                <a:cs typeface="Arial"/>
                <a:sym typeface="Arial"/>
              </a:rPr>
              <a:t>dan los ejemplos que impulsará la codificación en forma de pruebas orientadas al negocio. </a:t>
            </a:r>
          </a:p>
          <a:p>
            <a:pPr lvl="0"/>
            <a:r>
              <a:rPr lang="es-AR" sz="1100" b="0" i="0" u="none" strike="noStrike" cap="none" dirty="0">
                <a:solidFill>
                  <a:srgbClr val="000000"/>
                </a:solidFill>
                <a:effectLst/>
                <a:latin typeface="Arial"/>
                <a:ea typeface="Arial"/>
                <a:cs typeface="Arial"/>
                <a:sym typeface="Arial"/>
              </a:rPr>
              <a:t>se comunican y colabore con el equipo de desarrolladores a lo largo de cada iteración</a:t>
            </a:r>
          </a:p>
          <a:p>
            <a:pPr lvl="0"/>
            <a:r>
              <a:rPr lang="es-AR" sz="1100" b="0" i="0" u="none" strike="noStrike" cap="none" dirty="0">
                <a:solidFill>
                  <a:srgbClr val="000000"/>
                </a:solidFill>
                <a:effectLst/>
                <a:latin typeface="Arial"/>
                <a:ea typeface="Arial"/>
                <a:cs typeface="Arial"/>
                <a:sym typeface="Arial"/>
              </a:rPr>
              <a:t>Son los evaluadores y expresar sus requisitos como pruebas</a:t>
            </a:r>
          </a:p>
          <a:p>
            <a:pPr marL="158750" indent="0">
              <a:buNone/>
            </a:pPr>
            <a:r>
              <a:rPr lang="es-AR" sz="1100" b="0" i="0" u="none" strike="noStrike" cap="none" dirty="0">
                <a:solidFill>
                  <a:srgbClr val="000000"/>
                </a:solidFill>
                <a:effectLst/>
                <a:latin typeface="Arial"/>
                <a:ea typeface="Arial"/>
                <a:cs typeface="Arial"/>
                <a:sym typeface="Arial"/>
              </a:rPr>
              <a:t>El Equipo de desarrolladores son todos los involucrados en la entrega de código </a:t>
            </a:r>
          </a:p>
          <a:p>
            <a:pPr lvl="0"/>
            <a:r>
              <a:rPr lang="es-AR" sz="1100" b="0" i="0" u="none" strike="noStrike" cap="none" dirty="0">
                <a:solidFill>
                  <a:srgbClr val="000000"/>
                </a:solidFill>
                <a:effectLst/>
                <a:latin typeface="Arial"/>
                <a:ea typeface="Arial"/>
                <a:cs typeface="Arial"/>
                <a:sym typeface="Arial"/>
              </a:rPr>
              <a:t>Son equipos agiles (los miembros del equipo a asumir múltiples actividades; cualquier miembro del equipo puede asumir cualquier tipo de tarea). </a:t>
            </a:r>
          </a:p>
          <a:p>
            <a:pPr lvl="0"/>
            <a:r>
              <a:rPr lang="es-AR" sz="1100" b="0" i="0" u="none" strike="noStrike" cap="none" dirty="0">
                <a:solidFill>
                  <a:srgbClr val="000000"/>
                </a:solidFill>
                <a:effectLst/>
                <a:latin typeface="Arial"/>
                <a:ea typeface="Arial"/>
                <a:cs typeface="Arial"/>
                <a:sym typeface="Arial"/>
              </a:rPr>
              <a:t>Muchas practicantes ágiles desalentar los roles especializados en los equipos </a:t>
            </a:r>
          </a:p>
          <a:p>
            <a:pPr lvl="0"/>
            <a:r>
              <a:rPr lang="es-AR" sz="1100" b="0" i="0" u="none" strike="noStrike" cap="none" dirty="0">
                <a:solidFill>
                  <a:srgbClr val="000000"/>
                </a:solidFill>
                <a:effectLst/>
                <a:latin typeface="Arial"/>
                <a:ea typeface="Arial"/>
                <a:cs typeface="Arial"/>
                <a:sym typeface="Arial"/>
              </a:rPr>
              <a:t>cada el equipo necesita decidir qué experiencia requieren sus proyectos. programadores, administradores de sistemas, arquitectos, administradores de bases de datos, redactores técnicos, especialistas en seguridad, y las personas que usan más de uno de estos sombreros pueden ser parte del equipo, física o virtualmente.</a:t>
            </a: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www.infoq.com/news/2011/07/manifesto-overload/" TargetMode="External"/><Relationship Id="rId7" Type="http://schemas.openxmlformats.org/officeDocument/2006/relationships/hyperlink" Target="https://marutitech.com/traditional-testing-vs-agile-testing/#Challenges_While_Transitioning_From_Traditional_To_Modern_Testing_Practices"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hyperlink" Target="https://www.autentia.com/wp-content/uploads/2020/04/Agile-Testing.pdf" TargetMode="External"/><Relationship Id="rId5" Type="http://schemas.openxmlformats.org/officeDocument/2006/relationships/hyperlink" Target="https://www.informit.com/articles/article.aspx?p=1316250" TargetMode="External"/><Relationship Id="rId4" Type="http://schemas.openxmlformats.org/officeDocument/2006/relationships/hyperlink" Target="https://insights.sei.cmu.edu/blog/the-benefits-of-high-frequency-testin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16.jpeg"/><Relationship Id="rId7" Type="http://schemas.openxmlformats.org/officeDocument/2006/relationships/image" Target="../media/image20.jpe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Testing tradicional vs ágil Manifiesto de Testing </a:t>
            </a:r>
            <a:endParaRPr/>
          </a:p>
        </p:txBody>
      </p:sp>
      <p:sp>
        <p:nvSpPr>
          <p:cNvPr id="87" name="Google Shape;87;p13"/>
          <p:cNvSpPr txBox="1">
            <a:spLocks noGrp="1"/>
          </p:cNvSpPr>
          <p:nvPr>
            <p:ph type="subTitle" idx="1"/>
          </p:nvPr>
        </p:nvSpPr>
        <p:spPr>
          <a:xfrm>
            <a:off x="792425" y="2987150"/>
            <a:ext cx="4255500" cy="14529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s"/>
              <a:t>Grupo N°7</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s"/>
              <a:t>48701 - Basso Martín Federico</a:t>
            </a:r>
            <a:endParaRPr/>
          </a:p>
          <a:p>
            <a:pPr marL="0" lvl="0" indent="0" algn="l" rtl="0">
              <a:spcBef>
                <a:spcPts val="0"/>
              </a:spcBef>
              <a:spcAft>
                <a:spcPts val="0"/>
              </a:spcAft>
              <a:buNone/>
            </a:pPr>
            <a:r>
              <a:rPr lang="es"/>
              <a:t>54910 - Gómez Iván Alejandro</a:t>
            </a:r>
            <a:endParaRPr/>
          </a:p>
          <a:p>
            <a:pPr marL="0" lvl="0" indent="0" algn="l" rtl="0">
              <a:spcBef>
                <a:spcPts val="0"/>
              </a:spcBef>
              <a:spcAft>
                <a:spcPts val="0"/>
              </a:spcAft>
              <a:buNone/>
            </a:pPr>
            <a:r>
              <a:rPr lang="es"/>
              <a:t>86120 - Grande Araceli Tamara</a:t>
            </a:r>
            <a:endParaRPr/>
          </a:p>
          <a:p>
            <a:pPr marL="0" lvl="0" indent="0" algn="l" rtl="0">
              <a:spcBef>
                <a:spcPts val="0"/>
              </a:spcBef>
              <a:spcAft>
                <a:spcPts val="0"/>
              </a:spcAft>
              <a:buNone/>
            </a:pPr>
            <a:r>
              <a:rPr lang="es"/>
              <a:t>86329 - Sueldo Tomas Agustin</a:t>
            </a:r>
            <a:endParaRPr/>
          </a:p>
          <a:p>
            <a:pPr marL="0" lvl="0" indent="0" algn="l" rtl="0">
              <a:spcBef>
                <a:spcPts val="0"/>
              </a:spcBef>
              <a:spcAft>
                <a:spcPts val="0"/>
              </a:spcAft>
              <a:buNone/>
            </a:pPr>
            <a:r>
              <a:rPr lang="es"/>
              <a:t>88475 - Juarez Santiago</a:t>
            </a:r>
            <a:endParaRPr/>
          </a:p>
          <a:p>
            <a:pPr marL="0" lvl="0" indent="0" algn="l" rtl="0">
              <a:spcBef>
                <a:spcPts val="0"/>
              </a:spcBef>
              <a:spcAft>
                <a:spcPts val="0"/>
              </a:spcAft>
              <a:buNone/>
            </a:pPr>
            <a:endParaRPr/>
          </a:p>
        </p:txBody>
      </p:sp>
      <p:sp>
        <p:nvSpPr>
          <p:cNvPr id="88" name="Google Shape;88;p13"/>
          <p:cNvSpPr txBox="1">
            <a:spLocks noGrp="1"/>
          </p:cNvSpPr>
          <p:nvPr>
            <p:ph type="subTitle" idx="1"/>
          </p:nvPr>
        </p:nvSpPr>
        <p:spPr>
          <a:xfrm>
            <a:off x="3364800" y="4575400"/>
            <a:ext cx="2414400" cy="463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200"/>
              <a:t>Ingeniería y Calidad del Software</a:t>
            </a:r>
            <a:endParaRPr sz="1200"/>
          </a:p>
        </p:txBody>
      </p:sp>
      <p:sp>
        <p:nvSpPr>
          <p:cNvPr id="2" name="Rectángulo 1"/>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0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
        <p:nvSpPr>
          <p:cNvPr id="8" name="Google Shape;107;p15"/>
          <p:cNvSpPr txBox="1">
            <a:spLocks/>
          </p:cNvSpPr>
          <p:nvPr/>
        </p:nvSpPr>
        <p:spPr>
          <a:xfrm>
            <a:off x="1277650" y="880175"/>
            <a:ext cx="7030500" cy="611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pPr algn="ctr"/>
            <a:r>
              <a:rPr lang="es-AR" dirty="0"/>
              <a:t>EQUIPOS AGILES</a:t>
            </a:r>
          </a:p>
        </p:txBody>
      </p:sp>
      <p:sp>
        <p:nvSpPr>
          <p:cNvPr id="17" name="Forma libre 16"/>
          <p:cNvSpPr/>
          <p:nvPr/>
        </p:nvSpPr>
        <p:spPr>
          <a:xfrm>
            <a:off x="4878625" y="2110484"/>
            <a:ext cx="169625" cy="781482"/>
          </a:xfrm>
          <a:custGeom>
            <a:avLst/>
            <a:gdLst>
              <a:gd name="connsiteX0" fmla="*/ 84813 w 169625"/>
              <a:gd name="connsiteY0" fmla="*/ 0 h 781482"/>
              <a:gd name="connsiteX1" fmla="*/ 120593 w 169625"/>
              <a:gd name="connsiteY1" fmla="*/ 90502 h 781482"/>
              <a:gd name="connsiteX2" fmla="*/ 169625 w 169625"/>
              <a:gd name="connsiteY2" fmla="*/ 390741 h 781482"/>
              <a:gd name="connsiteX3" fmla="*/ 120593 w 169625"/>
              <a:gd name="connsiteY3" fmla="*/ 690980 h 781482"/>
              <a:gd name="connsiteX4" fmla="*/ 84813 w 169625"/>
              <a:gd name="connsiteY4" fmla="*/ 781482 h 781482"/>
              <a:gd name="connsiteX5" fmla="*/ 49032 w 169625"/>
              <a:gd name="connsiteY5" fmla="*/ 690980 h 781482"/>
              <a:gd name="connsiteX6" fmla="*/ 0 w 169625"/>
              <a:gd name="connsiteY6" fmla="*/ 390741 h 781482"/>
              <a:gd name="connsiteX7" fmla="*/ 49032 w 169625"/>
              <a:gd name="connsiteY7" fmla="*/ 90502 h 781482"/>
              <a:gd name="connsiteX8" fmla="*/ 84813 w 169625"/>
              <a:gd name="connsiteY8" fmla="*/ 0 h 781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625" h="781482">
                <a:moveTo>
                  <a:pt x="84813" y="0"/>
                </a:moveTo>
                <a:lnTo>
                  <a:pt x="120593" y="90502"/>
                </a:lnTo>
                <a:cubicBezTo>
                  <a:pt x="152459" y="185348"/>
                  <a:pt x="169625" y="286189"/>
                  <a:pt x="169625" y="390741"/>
                </a:cubicBezTo>
                <a:cubicBezTo>
                  <a:pt x="169625" y="495294"/>
                  <a:pt x="152459" y="596135"/>
                  <a:pt x="120593" y="690980"/>
                </a:cubicBezTo>
                <a:lnTo>
                  <a:pt x="84813" y="781482"/>
                </a:lnTo>
                <a:lnTo>
                  <a:pt x="49032" y="690980"/>
                </a:lnTo>
                <a:cubicBezTo>
                  <a:pt x="17166" y="596135"/>
                  <a:pt x="0" y="495294"/>
                  <a:pt x="0" y="390741"/>
                </a:cubicBezTo>
                <a:cubicBezTo>
                  <a:pt x="0" y="286189"/>
                  <a:pt x="17166" y="185348"/>
                  <a:pt x="49032" y="90502"/>
                </a:cubicBezTo>
                <a:lnTo>
                  <a:pt x="84813" y="0"/>
                </a:lnTo>
                <a:close/>
              </a:path>
            </a:pathLst>
          </a:custGeom>
          <a:solidFill>
            <a:schemeClr val="bg2">
              <a:lumMod val="25000"/>
              <a:lumOff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endParaRPr lang="es-AR" sz="2200"/>
          </a:p>
        </p:txBody>
      </p:sp>
      <p:sp>
        <p:nvSpPr>
          <p:cNvPr id="16" name="Forma libre 15"/>
          <p:cNvSpPr/>
          <p:nvPr/>
        </p:nvSpPr>
        <p:spPr>
          <a:xfrm>
            <a:off x="4884934" y="2891968"/>
            <a:ext cx="157007" cy="139861"/>
          </a:xfrm>
          <a:custGeom>
            <a:avLst/>
            <a:gdLst>
              <a:gd name="connsiteX0" fmla="*/ 78504 w 157007"/>
              <a:gd name="connsiteY0" fmla="*/ 0 h 139861"/>
              <a:gd name="connsiteX1" fmla="*/ 79396 w 157007"/>
              <a:gd name="connsiteY1" fmla="*/ 2258 h 139861"/>
              <a:gd name="connsiteX2" fmla="*/ 151582 w 157007"/>
              <a:gd name="connsiteY2" fmla="*/ 132797 h 139861"/>
              <a:gd name="connsiteX3" fmla="*/ 157007 w 157007"/>
              <a:gd name="connsiteY3" fmla="*/ 139861 h 139861"/>
              <a:gd name="connsiteX4" fmla="*/ 78504 w 157007"/>
              <a:gd name="connsiteY4" fmla="*/ 135970 h 139861"/>
              <a:gd name="connsiteX5" fmla="*/ 0 w 157007"/>
              <a:gd name="connsiteY5" fmla="*/ 139861 h 139861"/>
              <a:gd name="connsiteX6" fmla="*/ 5425 w 157007"/>
              <a:gd name="connsiteY6" fmla="*/ 132797 h 139861"/>
              <a:gd name="connsiteX7" fmla="*/ 77611 w 157007"/>
              <a:gd name="connsiteY7" fmla="*/ 2258 h 139861"/>
              <a:gd name="connsiteX8" fmla="*/ 78504 w 157007"/>
              <a:gd name="connsiteY8" fmla="*/ 0 h 139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007" h="139861">
                <a:moveTo>
                  <a:pt x="78504" y="0"/>
                </a:moveTo>
                <a:lnTo>
                  <a:pt x="79396" y="2258"/>
                </a:lnTo>
                <a:cubicBezTo>
                  <a:pt x="100092" y="47555"/>
                  <a:pt x="124256" y="91163"/>
                  <a:pt x="151582" y="132797"/>
                </a:cubicBezTo>
                <a:lnTo>
                  <a:pt x="157007" y="139861"/>
                </a:lnTo>
                <a:lnTo>
                  <a:pt x="78504" y="135970"/>
                </a:lnTo>
                <a:lnTo>
                  <a:pt x="0" y="139861"/>
                </a:lnTo>
                <a:lnTo>
                  <a:pt x="5425" y="132797"/>
                </a:lnTo>
                <a:cubicBezTo>
                  <a:pt x="32751" y="91163"/>
                  <a:pt x="56916" y="47555"/>
                  <a:pt x="77611" y="2258"/>
                </a:cubicBezTo>
                <a:lnTo>
                  <a:pt x="78504" y="0"/>
                </a:lnTo>
                <a:close/>
              </a:path>
            </a:pathLst>
          </a:cu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s-AR" sz="2200"/>
          </a:p>
        </p:txBody>
      </p:sp>
      <p:sp>
        <p:nvSpPr>
          <p:cNvPr id="15" name="Forma libre 14"/>
          <p:cNvSpPr/>
          <p:nvPr/>
        </p:nvSpPr>
        <p:spPr>
          <a:xfrm>
            <a:off x="5041941" y="3031829"/>
            <a:ext cx="644544" cy="442522"/>
          </a:xfrm>
          <a:custGeom>
            <a:avLst/>
            <a:gdLst>
              <a:gd name="connsiteX0" fmla="*/ 0 w 644544"/>
              <a:gd name="connsiteY0" fmla="*/ 0 h 442522"/>
              <a:gd name="connsiteX1" fmla="*/ 4033 w 644544"/>
              <a:gd name="connsiteY1" fmla="*/ 200 h 442522"/>
              <a:gd name="connsiteX2" fmla="*/ 590877 w 644544"/>
              <a:gd name="connsiteY2" fmla="*/ 345467 h 442522"/>
              <a:gd name="connsiteX3" fmla="*/ 644544 w 644544"/>
              <a:gd name="connsiteY3" fmla="*/ 442522 h 442522"/>
              <a:gd name="connsiteX4" fmla="*/ 602981 w 644544"/>
              <a:gd name="connsiteY4" fmla="*/ 433654 h 442522"/>
              <a:gd name="connsiteX5" fmla="*/ 85726 w 644544"/>
              <a:gd name="connsiteY5" fmla="*/ 111627 h 442522"/>
              <a:gd name="connsiteX6" fmla="*/ 0 w 644544"/>
              <a:gd name="connsiteY6" fmla="*/ 0 h 442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4544" h="442522">
                <a:moveTo>
                  <a:pt x="0" y="0"/>
                </a:moveTo>
                <a:lnTo>
                  <a:pt x="4033" y="200"/>
                </a:lnTo>
                <a:cubicBezTo>
                  <a:pt x="248268" y="24547"/>
                  <a:pt x="460316" y="155767"/>
                  <a:pt x="590877" y="345467"/>
                </a:cubicBezTo>
                <a:lnTo>
                  <a:pt x="644544" y="442522"/>
                </a:lnTo>
                <a:lnTo>
                  <a:pt x="602981" y="433654"/>
                </a:lnTo>
                <a:cubicBezTo>
                  <a:pt x="398079" y="374654"/>
                  <a:pt x="219083" y="261222"/>
                  <a:pt x="85726" y="111627"/>
                </a:cubicBezTo>
                <a:lnTo>
                  <a:pt x="0" y="0"/>
                </a:lnTo>
                <a:close/>
              </a:path>
            </a:pathLst>
          </a:custGeom>
          <a:solidFill>
            <a:schemeClr val="bg2">
              <a:lumMod val="25000"/>
              <a:lumOff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endParaRPr lang="es-AR" sz="2200"/>
          </a:p>
        </p:txBody>
      </p:sp>
      <p:sp>
        <p:nvSpPr>
          <p:cNvPr id="14" name="Forma libre 13"/>
          <p:cNvSpPr/>
          <p:nvPr/>
        </p:nvSpPr>
        <p:spPr>
          <a:xfrm>
            <a:off x="4240392" y="3031829"/>
            <a:ext cx="644542" cy="442522"/>
          </a:xfrm>
          <a:custGeom>
            <a:avLst/>
            <a:gdLst>
              <a:gd name="connsiteX0" fmla="*/ 644542 w 644542"/>
              <a:gd name="connsiteY0" fmla="*/ 0 h 442522"/>
              <a:gd name="connsiteX1" fmla="*/ 558816 w 644542"/>
              <a:gd name="connsiteY1" fmla="*/ 111627 h 442522"/>
              <a:gd name="connsiteX2" fmla="*/ 41561 w 644542"/>
              <a:gd name="connsiteY2" fmla="*/ 433654 h 442522"/>
              <a:gd name="connsiteX3" fmla="*/ 0 w 644542"/>
              <a:gd name="connsiteY3" fmla="*/ 442522 h 442522"/>
              <a:gd name="connsiteX4" fmla="*/ 53666 w 644542"/>
              <a:gd name="connsiteY4" fmla="*/ 345467 h 442522"/>
              <a:gd name="connsiteX5" fmla="*/ 640510 w 644542"/>
              <a:gd name="connsiteY5" fmla="*/ 200 h 442522"/>
              <a:gd name="connsiteX6" fmla="*/ 644542 w 644542"/>
              <a:gd name="connsiteY6" fmla="*/ 0 h 442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4542" h="442522">
                <a:moveTo>
                  <a:pt x="644542" y="0"/>
                </a:moveTo>
                <a:lnTo>
                  <a:pt x="558816" y="111627"/>
                </a:lnTo>
                <a:cubicBezTo>
                  <a:pt x="425460" y="261222"/>
                  <a:pt x="246463" y="374654"/>
                  <a:pt x="41561" y="433654"/>
                </a:cubicBezTo>
                <a:lnTo>
                  <a:pt x="0" y="442522"/>
                </a:lnTo>
                <a:lnTo>
                  <a:pt x="53666" y="345467"/>
                </a:lnTo>
                <a:cubicBezTo>
                  <a:pt x="184227" y="155767"/>
                  <a:pt x="396275" y="24547"/>
                  <a:pt x="640510" y="200"/>
                </a:cubicBezTo>
                <a:lnTo>
                  <a:pt x="644542" y="0"/>
                </a:lnTo>
                <a:close/>
              </a:path>
            </a:pathLst>
          </a:custGeom>
          <a:solidFill>
            <a:schemeClr val="bg2">
              <a:lumMod val="25000"/>
              <a:lumOff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endParaRPr lang="es-AR" sz="2200"/>
          </a:p>
        </p:txBody>
      </p:sp>
      <p:sp>
        <p:nvSpPr>
          <p:cNvPr id="13" name="Forma libre 12"/>
          <p:cNvSpPr/>
          <p:nvPr/>
        </p:nvSpPr>
        <p:spPr>
          <a:xfrm>
            <a:off x="2867025" y="1491574"/>
            <a:ext cx="2096413" cy="2019300"/>
          </a:xfrm>
          <a:custGeom>
            <a:avLst/>
            <a:gdLst>
              <a:gd name="connsiteX0" fmla="*/ 1090613 w 2096413"/>
              <a:gd name="connsiteY0" fmla="*/ 0 h 2019300"/>
              <a:gd name="connsiteX1" fmla="*/ 2095520 w 2096413"/>
              <a:gd name="connsiteY1" fmla="*/ 616649 h 2019300"/>
              <a:gd name="connsiteX2" fmla="*/ 2096413 w 2096413"/>
              <a:gd name="connsiteY2" fmla="*/ 618907 h 2019300"/>
              <a:gd name="connsiteX3" fmla="*/ 2096412 w 2096413"/>
              <a:gd name="connsiteY3" fmla="*/ 618908 h 2019300"/>
              <a:gd name="connsiteX4" fmla="*/ 2096413 w 2096413"/>
              <a:gd name="connsiteY4" fmla="*/ 618909 h 2019300"/>
              <a:gd name="connsiteX5" fmla="*/ 2060632 w 2096413"/>
              <a:gd name="connsiteY5" fmla="*/ 709411 h 2019300"/>
              <a:gd name="connsiteX6" fmla="*/ 2011600 w 2096413"/>
              <a:gd name="connsiteY6" fmla="*/ 1009650 h 2019300"/>
              <a:gd name="connsiteX7" fmla="*/ 2060632 w 2096413"/>
              <a:gd name="connsiteY7" fmla="*/ 1309889 h 2019300"/>
              <a:gd name="connsiteX8" fmla="*/ 2096413 w 2096413"/>
              <a:gd name="connsiteY8" fmla="*/ 1400391 h 2019300"/>
              <a:gd name="connsiteX9" fmla="*/ 2096412 w 2096413"/>
              <a:gd name="connsiteY9" fmla="*/ 1400392 h 2019300"/>
              <a:gd name="connsiteX10" fmla="*/ 2096413 w 2096413"/>
              <a:gd name="connsiteY10" fmla="*/ 1400393 h 2019300"/>
              <a:gd name="connsiteX11" fmla="*/ 2095520 w 2096413"/>
              <a:gd name="connsiteY11" fmla="*/ 1402651 h 2019300"/>
              <a:gd name="connsiteX12" fmla="*/ 2023334 w 2096413"/>
              <a:gd name="connsiteY12" fmla="*/ 1533190 h 2019300"/>
              <a:gd name="connsiteX13" fmla="*/ 2017909 w 2096413"/>
              <a:gd name="connsiteY13" fmla="*/ 1540254 h 2019300"/>
              <a:gd name="connsiteX14" fmla="*/ 2013877 w 2096413"/>
              <a:gd name="connsiteY14" fmla="*/ 1540454 h 2019300"/>
              <a:gd name="connsiteX15" fmla="*/ 1427033 w 2096413"/>
              <a:gd name="connsiteY15" fmla="*/ 1885721 h 2019300"/>
              <a:gd name="connsiteX16" fmla="*/ 1373367 w 2096413"/>
              <a:gd name="connsiteY16" fmla="*/ 1982776 h 2019300"/>
              <a:gd name="connsiteX17" fmla="*/ 1256703 w 2096413"/>
              <a:gd name="connsiteY17" fmla="*/ 2007667 h 2019300"/>
              <a:gd name="connsiteX18" fmla="*/ 1090613 w 2096413"/>
              <a:gd name="connsiteY18" fmla="*/ 2019300 h 2019300"/>
              <a:gd name="connsiteX19" fmla="*/ 0 w 2096413"/>
              <a:gd name="connsiteY19" fmla="*/ 1009650 h 2019300"/>
              <a:gd name="connsiteX20" fmla="*/ 1090613 w 2096413"/>
              <a:gd name="connsiteY20"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6413" h="2019300">
                <a:moveTo>
                  <a:pt x="1090613" y="0"/>
                </a:moveTo>
                <a:cubicBezTo>
                  <a:pt x="1542360" y="0"/>
                  <a:pt x="1929956" y="254270"/>
                  <a:pt x="2095520" y="616649"/>
                </a:cubicBezTo>
                <a:lnTo>
                  <a:pt x="2096413" y="618907"/>
                </a:lnTo>
                <a:lnTo>
                  <a:pt x="2096412" y="618908"/>
                </a:lnTo>
                <a:lnTo>
                  <a:pt x="2096413" y="618909"/>
                </a:lnTo>
                <a:lnTo>
                  <a:pt x="2060632" y="709411"/>
                </a:lnTo>
                <a:cubicBezTo>
                  <a:pt x="2028766" y="804257"/>
                  <a:pt x="2011600" y="905098"/>
                  <a:pt x="2011600" y="1009650"/>
                </a:cubicBezTo>
                <a:cubicBezTo>
                  <a:pt x="2011600" y="1114203"/>
                  <a:pt x="2028766" y="1215044"/>
                  <a:pt x="2060632" y="1309889"/>
                </a:cubicBezTo>
                <a:lnTo>
                  <a:pt x="2096413" y="1400391"/>
                </a:lnTo>
                <a:lnTo>
                  <a:pt x="2096412" y="1400392"/>
                </a:lnTo>
                <a:lnTo>
                  <a:pt x="2096413" y="1400393"/>
                </a:lnTo>
                <a:lnTo>
                  <a:pt x="2095520" y="1402651"/>
                </a:lnTo>
                <a:cubicBezTo>
                  <a:pt x="2074825" y="1447948"/>
                  <a:pt x="2050660" y="1491556"/>
                  <a:pt x="2023334" y="1533190"/>
                </a:cubicBezTo>
                <a:lnTo>
                  <a:pt x="2017909" y="1540254"/>
                </a:lnTo>
                <a:lnTo>
                  <a:pt x="2013877" y="1540454"/>
                </a:lnTo>
                <a:cubicBezTo>
                  <a:pt x="1769642" y="1564801"/>
                  <a:pt x="1557594" y="1696021"/>
                  <a:pt x="1427033" y="1885721"/>
                </a:cubicBezTo>
                <a:lnTo>
                  <a:pt x="1373367" y="1982776"/>
                </a:lnTo>
                <a:lnTo>
                  <a:pt x="1256703" y="2007667"/>
                </a:lnTo>
                <a:cubicBezTo>
                  <a:pt x="1202547" y="2015327"/>
                  <a:pt x="1147081" y="2019300"/>
                  <a:pt x="1090613" y="2019300"/>
                </a:cubicBezTo>
                <a:cubicBezTo>
                  <a:pt x="488284" y="2019300"/>
                  <a:pt x="0" y="1567264"/>
                  <a:pt x="0" y="1009650"/>
                </a:cubicBezTo>
                <a:cubicBezTo>
                  <a:pt x="0" y="452036"/>
                  <a:pt x="488284" y="0"/>
                  <a:pt x="1090613" y="0"/>
                </a:cubicBezTo>
                <a:close/>
              </a:path>
            </a:pathLst>
          </a:custGeom>
        </p:spPr>
        <p:style>
          <a:lnRef idx="2">
            <a:schemeClr val="accent1"/>
          </a:lnRef>
          <a:fillRef idx="1">
            <a:schemeClr val="lt1"/>
          </a:fillRef>
          <a:effectRef idx="0">
            <a:schemeClr val="accent1"/>
          </a:effectRef>
          <a:fontRef idx="minor">
            <a:schemeClr val="dk1"/>
          </a:fontRef>
        </p:style>
        <p:txBody>
          <a:bodyPr rtlCol="0" anchor="ctr"/>
          <a:lstStyle/>
          <a:p>
            <a:pPr algn="ctr"/>
            <a:r>
              <a:rPr lang="es-ES" sz="2200" dirty="0">
                <a:solidFill>
                  <a:schemeClr val="bg2"/>
                </a:solidFill>
              </a:rPr>
              <a:t>Equipo </a:t>
            </a:r>
          </a:p>
          <a:p>
            <a:pPr algn="ctr"/>
            <a:r>
              <a:rPr lang="es-ES" sz="2200" dirty="0">
                <a:solidFill>
                  <a:schemeClr val="bg2"/>
                </a:solidFill>
              </a:rPr>
              <a:t>del </a:t>
            </a:r>
          </a:p>
          <a:p>
            <a:pPr algn="ctr"/>
            <a:r>
              <a:rPr lang="es-ES" sz="2200" dirty="0">
                <a:solidFill>
                  <a:schemeClr val="bg2"/>
                </a:solidFill>
              </a:rPr>
              <a:t>Cliente</a:t>
            </a:r>
            <a:endParaRPr lang="es-AR" sz="2200" dirty="0">
              <a:solidFill>
                <a:schemeClr val="bg2"/>
              </a:solidFill>
            </a:endParaRPr>
          </a:p>
        </p:txBody>
      </p:sp>
      <p:sp>
        <p:nvSpPr>
          <p:cNvPr id="12" name="Forma libre 11"/>
          <p:cNvSpPr/>
          <p:nvPr/>
        </p:nvSpPr>
        <p:spPr>
          <a:xfrm>
            <a:off x="4963437" y="1491574"/>
            <a:ext cx="2096412" cy="2019300"/>
          </a:xfrm>
          <a:custGeom>
            <a:avLst/>
            <a:gdLst>
              <a:gd name="connsiteX0" fmla="*/ 1005799 w 2096412"/>
              <a:gd name="connsiteY0" fmla="*/ 0 h 2019300"/>
              <a:gd name="connsiteX1" fmla="*/ 2096412 w 2096412"/>
              <a:gd name="connsiteY1" fmla="*/ 1009650 h 2019300"/>
              <a:gd name="connsiteX2" fmla="*/ 1005799 w 2096412"/>
              <a:gd name="connsiteY2" fmla="*/ 2019300 h 2019300"/>
              <a:gd name="connsiteX3" fmla="*/ 839709 w 2096412"/>
              <a:gd name="connsiteY3" fmla="*/ 2007667 h 2019300"/>
              <a:gd name="connsiteX4" fmla="*/ 723047 w 2096412"/>
              <a:gd name="connsiteY4" fmla="*/ 1982776 h 2019300"/>
              <a:gd name="connsiteX5" fmla="*/ 669380 w 2096412"/>
              <a:gd name="connsiteY5" fmla="*/ 1885721 h 2019300"/>
              <a:gd name="connsiteX6" fmla="*/ 82536 w 2096412"/>
              <a:gd name="connsiteY6" fmla="*/ 1540454 h 2019300"/>
              <a:gd name="connsiteX7" fmla="*/ 78503 w 2096412"/>
              <a:gd name="connsiteY7" fmla="*/ 1540254 h 2019300"/>
              <a:gd name="connsiteX8" fmla="*/ 73078 w 2096412"/>
              <a:gd name="connsiteY8" fmla="*/ 1533190 h 2019300"/>
              <a:gd name="connsiteX9" fmla="*/ 892 w 2096412"/>
              <a:gd name="connsiteY9" fmla="*/ 1402651 h 2019300"/>
              <a:gd name="connsiteX10" fmla="*/ 0 w 2096412"/>
              <a:gd name="connsiteY10" fmla="*/ 1400393 h 2019300"/>
              <a:gd name="connsiteX11" fmla="*/ 0 w 2096412"/>
              <a:gd name="connsiteY11" fmla="*/ 1400392 h 2019300"/>
              <a:gd name="connsiteX12" fmla="*/ 0 w 2096412"/>
              <a:gd name="connsiteY12" fmla="*/ 1400391 h 2019300"/>
              <a:gd name="connsiteX13" fmla="*/ 35780 w 2096412"/>
              <a:gd name="connsiteY13" fmla="*/ 1309889 h 2019300"/>
              <a:gd name="connsiteX14" fmla="*/ 84812 w 2096412"/>
              <a:gd name="connsiteY14" fmla="*/ 1009650 h 2019300"/>
              <a:gd name="connsiteX15" fmla="*/ 35780 w 2096412"/>
              <a:gd name="connsiteY15" fmla="*/ 709411 h 2019300"/>
              <a:gd name="connsiteX16" fmla="*/ 0 w 2096412"/>
              <a:gd name="connsiteY16" fmla="*/ 618909 h 2019300"/>
              <a:gd name="connsiteX17" fmla="*/ 0 w 2096412"/>
              <a:gd name="connsiteY17" fmla="*/ 618908 h 2019300"/>
              <a:gd name="connsiteX18" fmla="*/ 0 w 2096412"/>
              <a:gd name="connsiteY18" fmla="*/ 618907 h 2019300"/>
              <a:gd name="connsiteX19" fmla="*/ 892 w 2096412"/>
              <a:gd name="connsiteY19" fmla="*/ 616649 h 2019300"/>
              <a:gd name="connsiteX20" fmla="*/ 1005799 w 2096412"/>
              <a:gd name="connsiteY20"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96412" h="2019300">
                <a:moveTo>
                  <a:pt x="1005799" y="0"/>
                </a:moveTo>
                <a:cubicBezTo>
                  <a:pt x="1608128" y="0"/>
                  <a:pt x="2096412" y="452036"/>
                  <a:pt x="2096412" y="1009650"/>
                </a:cubicBezTo>
                <a:cubicBezTo>
                  <a:pt x="2096412" y="1567264"/>
                  <a:pt x="1608128" y="2019300"/>
                  <a:pt x="1005799" y="2019300"/>
                </a:cubicBezTo>
                <a:cubicBezTo>
                  <a:pt x="949331" y="2019300"/>
                  <a:pt x="893865" y="2015327"/>
                  <a:pt x="839709" y="2007667"/>
                </a:cubicBezTo>
                <a:lnTo>
                  <a:pt x="723047" y="1982776"/>
                </a:lnTo>
                <a:lnTo>
                  <a:pt x="669380" y="1885721"/>
                </a:lnTo>
                <a:cubicBezTo>
                  <a:pt x="538819" y="1696021"/>
                  <a:pt x="326771" y="1564801"/>
                  <a:pt x="82536" y="1540454"/>
                </a:cubicBezTo>
                <a:lnTo>
                  <a:pt x="78503" y="1540254"/>
                </a:lnTo>
                <a:lnTo>
                  <a:pt x="73078" y="1533190"/>
                </a:lnTo>
                <a:cubicBezTo>
                  <a:pt x="45752" y="1491556"/>
                  <a:pt x="21588" y="1447948"/>
                  <a:pt x="892" y="1402651"/>
                </a:cubicBezTo>
                <a:lnTo>
                  <a:pt x="0" y="1400393"/>
                </a:lnTo>
                <a:lnTo>
                  <a:pt x="0" y="1400392"/>
                </a:lnTo>
                <a:lnTo>
                  <a:pt x="0" y="1400391"/>
                </a:lnTo>
                <a:lnTo>
                  <a:pt x="35780" y="1309889"/>
                </a:lnTo>
                <a:cubicBezTo>
                  <a:pt x="67646" y="1215044"/>
                  <a:pt x="84812" y="1114203"/>
                  <a:pt x="84812" y="1009650"/>
                </a:cubicBezTo>
                <a:cubicBezTo>
                  <a:pt x="84812" y="905098"/>
                  <a:pt x="67646" y="804257"/>
                  <a:pt x="35780" y="709411"/>
                </a:cubicBezTo>
                <a:lnTo>
                  <a:pt x="0" y="618909"/>
                </a:lnTo>
                <a:lnTo>
                  <a:pt x="0" y="618908"/>
                </a:lnTo>
                <a:lnTo>
                  <a:pt x="0" y="618907"/>
                </a:lnTo>
                <a:lnTo>
                  <a:pt x="892" y="616649"/>
                </a:lnTo>
                <a:cubicBezTo>
                  <a:pt x="166456" y="254270"/>
                  <a:pt x="554052" y="0"/>
                  <a:pt x="1005799" y="0"/>
                </a:cubicBezTo>
                <a:close/>
              </a:path>
            </a:pathLst>
          </a:cu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200" dirty="0">
                <a:solidFill>
                  <a:schemeClr val="bg1"/>
                </a:solidFill>
              </a:rPr>
              <a:t>Equipo</a:t>
            </a:r>
          </a:p>
          <a:p>
            <a:pPr algn="ctr"/>
            <a:r>
              <a:rPr lang="es-ES" sz="2200" dirty="0">
                <a:solidFill>
                  <a:schemeClr val="bg1"/>
                </a:solidFill>
              </a:rPr>
              <a:t>De</a:t>
            </a:r>
          </a:p>
          <a:p>
            <a:pPr algn="ctr"/>
            <a:r>
              <a:rPr lang="es-ES" sz="2200" dirty="0">
                <a:solidFill>
                  <a:schemeClr val="bg1"/>
                </a:solidFill>
              </a:rPr>
              <a:t>Desarrollo</a:t>
            </a:r>
            <a:endParaRPr lang="es-AR" sz="2200" dirty="0">
              <a:solidFill>
                <a:schemeClr val="bg1"/>
              </a:solidFill>
            </a:endParaRPr>
          </a:p>
        </p:txBody>
      </p:sp>
      <p:sp>
        <p:nvSpPr>
          <p:cNvPr id="11" name="Forma libre 10"/>
          <p:cNvSpPr/>
          <p:nvPr/>
        </p:nvSpPr>
        <p:spPr>
          <a:xfrm>
            <a:off x="4156193" y="3027937"/>
            <a:ext cx="1614488" cy="1584784"/>
          </a:xfrm>
          <a:custGeom>
            <a:avLst/>
            <a:gdLst>
              <a:gd name="connsiteX0" fmla="*/ 807244 w 1614488"/>
              <a:gd name="connsiteY0" fmla="*/ 0 h 1584784"/>
              <a:gd name="connsiteX1" fmla="*/ 885747 w 1614488"/>
              <a:gd name="connsiteY1" fmla="*/ 3891 h 1584784"/>
              <a:gd name="connsiteX2" fmla="*/ 971473 w 1614488"/>
              <a:gd name="connsiteY2" fmla="*/ 115518 h 1584784"/>
              <a:gd name="connsiteX3" fmla="*/ 1488728 w 1614488"/>
              <a:gd name="connsiteY3" fmla="*/ 437545 h 1584784"/>
              <a:gd name="connsiteX4" fmla="*/ 1530291 w 1614488"/>
              <a:gd name="connsiteY4" fmla="*/ 446413 h 1584784"/>
              <a:gd name="connsiteX5" fmla="*/ 1551051 w 1614488"/>
              <a:gd name="connsiteY5" fmla="*/ 483957 h 1584784"/>
              <a:gd name="connsiteX6" fmla="*/ 1614488 w 1614488"/>
              <a:gd name="connsiteY6" fmla="*/ 792392 h 1584784"/>
              <a:gd name="connsiteX7" fmla="*/ 807244 w 1614488"/>
              <a:gd name="connsiteY7" fmla="*/ 1584784 h 1584784"/>
              <a:gd name="connsiteX8" fmla="*/ 0 w 1614488"/>
              <a:gd name="connsiteY8" fmla="*/ 792392 h 1584784"/>
              <a:gd name="connsiteX9" fmla="*/ 63437 w 1614488"/>
              <a:gd name="connsiteY9" fmla="*/ 483957 h 1584784"/>
              <a:gd name="connsiteX10" fmla="*/ 84198 w 1614488"/>
              <a:gd name="connsiteY10" fmla="*/ 446413 h 1584784"/>
              <a:gd name="connsiteX11" fmla="*/ 125759 w 1614488"/>
              <a:gd name="connsiteY11" fmla="*/ 437545 h 1584784"/>
              <a:gd name="connsiteX12" fmla="*/ 643014 w 1614488"/>
              <a:gd name="connsiteY12" fmla="*/ 115518 h 1584784"/>
              <a:gd name="connsiteX13" fmla="*/ 728740 w 1614488"/>
              <a:gd name="connsiteY13" fmla="*/ 3891 h 1584784"/>
              <a:gd name="connsiteX14" fmla="*/ 807244 w 1614488"/>
              <a:gd name="connsiteY14" fmla="*/ 0 h 1584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14488" h="1584784">
                <a:moveTo>
                  <a:pt x="807244" y="0"/>
                </a:moveTo>
                <a:lnTo>
                  <a:pt x="885747" y="3891"/>
                </a:lnTo>
                <a:lnTo>
                  <a:pt x="971473" y="115518"/>
                </a:lnTo>
                <a:cubicBezTo>
                  <a:pt x="1104830" y="265113"/>
                  <a:pt x="1283826" y="378545"/>
                  <a:pt x="1488728" y="437545"/>
                </a:cubicBezTo>
                <a:lnTo>
                  <a:pt x="1530291" y="446413"/>
                </a:lnTo>
                <a:lnTo>
                  <a:pt x="1551051" y="483957"/>
                </a:lnTo>
                <a:cubicBezTo>
                  <a:pt x="1591900" y="578758"/>
                  <a:pt x="1614488" y="682986"/>
                  <a:pt x="1614488" y="792392"/>
                </a:cubicBezTo>
                <a:cubicBezTo>
                  <a:pt x="1614488" y="1230018"/>
                  <a:pt x="1253073" y="1584784"/>
                  <a:pt x="807244" y="1584784"/>
                </a:cubicBezTo>
                <a:cubicBezTo>
                  <a:pt x="361415" y="1584784"/>
                  <a:pt x="0" y="1230018"/>
                  <a:pt x="0" y="792392"/>
                </a:cubicBezTo>
                <a:cubicBezTo>
                  <a:pt x="0" y="682986"/>
                  <a:pt x="22589" y="578758"/>
                  <a:pt x="63437" y="483957"/>
                </a:cubicBezTo>
                <a:lnTo>
                  <a:pt x="84198" y="446413"/>
                </a:lnTo>
                <a:lnTo>
                  <a:pt x="125759" y="437545"/>
                </a:lnTo>
                <a:cubicBezTo>
                  <a:pt x="330661" y="378545"/>
                  <a:pt x="509658" y="265113"/>
                  <a:pt x="643014" y="115518"/>
                </a:cubicBezTo>
                <a:lnTo>
                  <a:pt x="728740" y="3891"/>
                </a:lnTo>
                <a:lnTo>
                  <a:pt x="807244" y="0"/>
                </a:lnTo>
                <a:close/>
              </a:path>
            </a:pathLst>
          </a:custGeom>
          <a:solidFill>
            <a:schemeClr val="bg2"/>
          </a:solidFill>
        </p:spPr>
        <p:style>
          <a:lnRef idx="2">
            <a:schemeClr val="dk1"/>
          </a:lnRef>
          <a:fillRef idx="1">
            <a:schemeClr val="lt1"/>
          </a:fillRef>
          <a:effectRef idx="0">
            <a:schemeClr val="dk1"/>
          </a:effectRef>
          <a:fontRef idx="minor">
            <a:schemeClr val="dk1"/>
          </a:fontRef>
        </p:style>
        <p:txBody>
          <a:bodyPr rtlCol="0" anchor="ctr"/>
          <a:lstStyle/>
          <a:p>
            <a:pPr algn="ctr"/>
            <a:r>
              <a:rPr lang="es-ES" sz="2200" dirty="0">
                <a:solidFill>
                  <a:schemeClr val="bg1"/>
                </a:solidFill>
              </a:rPr>
              <a:t>Equipo </a:t>
            </a:r>
          </a:p>
          <a:p>
            <a:pPr algn="ctr"/>
            <a:r>
              <a:rPr lang="es-ES" sz="2200" dirty="0">
                <a:solidFill>
                  <a:schemeClr val="bg1"/>
                </a:solidFill>
              </a:rPr>
              <a:t>De </a:t>
            </a:r>
            <a:r>
              <a:rPr lang="es-ES" sz="2200" dirty="0" err="1">
                <a:solidFill>
                  <a:schemeClr val="bg1"/>
                </a:solidFill>
              </a:rPr>
              <a:t>Testing</a:t>
            </a:r>
            <a:endParaRPr lang="es-AR" sz="22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
        <p:nvSpPr>
          <p:cNvPr id="5" name="Google Shape;107;p15"/>
          <p:cNvSpPr txBox="1">
            <a:spLocks/>
          </p:cNvSpPr>
          <p:nvPr/>
        </p:nvSpPr>
        <p:spPr>
          <a:xfrm>
            <a:off x="1438275" y="918275"/>
            <a:ext cx="7469950" cy="611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pPr algn="ctr"/>
            <a:r>
              <a:rPr lang="es-ES" sz="2300" dirty="0"/>
              <a:t>¿ES LO MISMO DESARROLLO ÁGIL Y TESTING AGIL?</a:t>
            </a:r>
            <a:endParaRPr lang="es-AR" sz="2300" dirty="0"/>
          </a:p>
        </p:txBody>
      </p:sp>
      <p:pic>
        <p:nvPicPr>
          <p:cNvPr id="5122" name="Picture 2" descr="NO ES IGUAL PERO ES LO MISMO - One Does Not Simply | Make a Me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70225" y="1712521"/>
            <a:ext cx="3168650" cy="24451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4"/>
          <p:cNvSpPr txBox="1">
            <a:spLocks noGrp="1"/>
          </p:cNvSpPr>
          <p:nvPr>
            <p:ph type="title"/>
          </p:nvPr>
        </p:nvSpPr>
        <p:spPr>
          <a:xfrm>
            <a:off x="845150" y="887375"/>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s"/>
              <a:t>CONCEPTO DE MANIFIESTO</a:t>
            </a:r>
            <a:endParaRPr/>
          </a:p>
        </p:txBody>
      </p:sp>
      <p:sp>
        <p:nvSpPr>
          <p:cNvPr id="164" name="Google Shape;164;p24"/>
          <p:cNvSpPr txBox="1"/>
          <p:nvPr/>
        </p:nvSpPr>
        <p:spPr>
          <a:xfrm>
            <a:off x="361050" y="2109700"/>
            <a:ext cx="8057100" cy="14160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SzPts val="2000"/>
              <a:buFont typeface="Lato"/>
              <a:buChar char="●"/>
            </a:pPr>
            <a:r>
              <a:rPr lang="es" sz="2000">
                <a:latin typeface="Lato"/>
                <a:ea typeface="Lato"/>
                <a:cs typeface="Lato"/>
                <a:sym typeface="Lato"/>
              </a:rPr>
              <a:t>Declaración formal → Documento</a:t>
            </a:r>
            <a:endParaRPr sz="2000">
              <a:latin typeface="Lato"/>
              <a:ea typeface="Lato"/>
              <a:cs typeface="Lato"/>
              <a:sym typeface="Lato"/>
            </a:endParaRPr>
          </a:p>
          <a:p>
            <a:pPr marL="457200" lvl="0" indent="-355600" algn="l" rtl="0">
              <a:spcBef>
                <a:spcPts val="0"/>
              </a:spcBef>
              <a:spcAft>
                <a:spcPts val="0"/>
              </a:spcAft>
              <a:buSzPts val="2000"/>
              <a:buFont typeface="Lato"/>
              <a:buChar char="●"/>
            </a:pPr>
            <a:r>
              <a:rPr lang="es" sz="2000">
                <a:latin typeface="Lato"/>
                <a:ea typeface="Lato"/>
                <a:cs typeface="Lato"/>
                <a:sym typeface="Lato"/>
              </a:rPr>
              <a:t>Principios o Intenciones → Movimiento/Metodología</a:t>
            </a:r>
            <a:endParaRPr sz="2000">
              <a:latin typeface="Lato"/>
              <a:ea typeface="Lato"/>
              <a:cs typeface="Lato"/>
              <a:sym typeface="Lato"/>
            </a:endParaRPr>
          </a:p>
          <a:p>
            <a:pPr marL="457200" lvl="0" indent="-355600" algn="l" rtl="0">
              <a:spcBef>
                <a:spcPts val="0"/>
              </a:spcBef>
              <a:spcAft>
                <a:spcPts val="0"/>
              </a:spcAft>
              <a:buSzPts val="2000"/>
              <a:buFont typeface="Lato"/>
              <a:buChar char="●"/>
            </a:pPr>
            <a:r>
              <a:rPr lang="es" sz="2000">
                <a:latin typeface="Lato"/>
                <a:ea typeface="Lato"/>
                <a:cs typeface="Lato"/>
                <a:sym typeface="Lato"/>
              </a:rPr>
              <a:t>Memorable</a:t>
            </a:r>
            <a:endParaRPr sz="2000">
              <a:latin typeface="Lato"/>
              <a:ea typeface="Lato"/>
              <a:cs typeface="Lato"/>
              <a:sym typeface="Lato"/>
            </a:endParaRPr>
          </a:p>
          <a:p>
            <a:pPr marL="457200" lvl="0" indent="-355600" algn="l" rtl="0">
              <a:spcBef>
                <a:spcPts val="0"/>
              </a:spcBef>
              <a:spcAft>
                <a:spcPts val="0"/>
              </a:spcAft>
              <a:buSzPts val="2000"/>
              <a:buFont typeface="Lato"/>
              <a:buChar char="●"/>
            </a:pPr>
            <a:r>
              <a:rPr lang="es" sz="2000">
                <a:latin typeface="Lato"/>
                <a:ea typeface="Lato"/>
                <a:cs typeface="Lato"/>
                <a:sym typeface="Lato"/>
              </a:rPr>
              <a:t>Breve</a:t>
            </a:r>
            <a:endParaRPr sz="2000">
              <a:latin typeface="Lato"/>
              <a:ea typeface="Lato"/>
              <a:cs typeface="Lato"/>
              <a:sym typeface="Lato"/>
            </a:endParaRPr>
          </a:p>
        </p:txBody>
      </p:sp>
      <p:pic>
        <p:nvPicPr>
          <p:cNvPr id="165" name="Google Shape;165;p24"/>
          <p:cNvPicPr preferRelativeResize="0"/>
          <p:nvPr/>
        </p:nvPicPr>
        <p:blipFill>
          <a:blip r:embed="rId3">
            <a:alphaModFix/>
          </a:blip>
          <a:stretch>
            <a:fillRect/>
          </a:stretch>
        </p:blipFill>
        <p:spPr>
          <a:xfrm>
            <a:off x="5276400" y="3017622"/>
            <a:ext cx="3730854" cy="1948825"/>
          </a:xfrm>
          <a:prstGeom prst="rect">
            <a:avLst/>
          </a:prstGeom>
          <a:noFill/>
          <a:ln>
            <a:noFill/>
          </a:ln>
        </p:spPr>
      </p:pic>
      <p:sp>
        <p:nvSpPr>
          <p:cNvPr id="5" name="Rectángulo 4"/>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20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5"/>
          <p:cNvSpPr txBox="1">
            <a:spLocks noGrp="1"/>
          </p:cNvSpPr>
          <p:nvPr>
            <p:ph type="title"/>
          </p:nvPr>
        </p:nvSpPr>
        <p:spPr>
          <a:xfrm>
            <a:off x="1277650" y="880175"/>
            <a:ext cx="7030500" cy="611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s"/>
              <a:t>“EPIDEMIA” DE MANIFIESTOS</a:t>
            </a:r>
            <a:endParaRPr/>
          </a:p>
        </p:txBody>
      </p:sp>
      <p:pic>
        <p:nvPicPr>
          <p:cNvPr id="171" name="Google Shape;171;p25"/>
          <p:cNvPicPr preferRelativeResize="0"/>
          <p:nvPr/>
        </p:nvPicPr>
        <p:blipFill>
          <a:blip r:embed="rId3">
            <a:alphaModFix/>
          </a:blip>
          <a:stretch>
            <a:fillRect/>
          </a:stretch>
        </p:blipFill>
        <p:spPr>
          <a:xfrm>
            <a:off x="91588" y="2619650"/>
            <a:ext cx="2260150" cy="2260150"/>
          </a:xfrm>
          <a:prstGeom prst="rect">
            <a:avLst/>
          </a:prstGeom>
          <a:noFill/>
          <a:ln>
            <a:noFill/>
          </a:ln>
        </p:spPr>
      </p:pic>
      <p:pic>
        <p:nvPicPr>
          <p:cNvPr id="172" name="Google Shape;172;p25"/>
          <p:cNvPicPr preferRelativeResize="0"/>
          <p:nvPr/>
        </p:nvPicPr>
        <p:blipFill>
          <a:blip r:embed="rId4">
            <a:alphaModFix/>
          </a:blip>
          <a:stretch>
            <a:fillRect/>
          </a:stretch>
        </p:blipFill>
        <p:spPr>
          <a:xfrm rot="-11">
            <a:off x="2278116" y="1491573"/>
            <a:ext cx="2503741" cy="1809330"/>
          </a:xfrm>
          <a:prstGeom prst="rect">
            <a:avLst/>
          </a:prstGeom>
          <a:noFill/>
          <a:ln>
            <a:noFill/>
          </a:ln>
        </p:spPr>
      </p:pic>
      <p:pic>
        <p:nvPicPr>
          <p:cNvPr id="173" name="Google Shape;173;p25"/>
          <p:cNvPicPr preferRelativeResize="0"/>
          <p:nvPr/>
        </p:nvPicPr>
        <p:blipFill>
          <a:blip r:embed="rId5">
            <a:alphaModFix/>
          </a:blip>
          <a:stretch>
            <a:fillRect/>
          </a:stretch>
        </p:blipFill>
        <p:spPr>
          <a:xfrm rot="6">
            <a:off x="4329013" y="2791058"/>
            <a:ext cx="2906619" cy="2211443"/>
          </a:xfrm>
          <a:prstGeom prst="rect">
            <a:avLst/>
          </a:prstGeom>
          <a:noFill/>
          <a:ln>
            <a:noFill/>
          </a:ln>
        </p:spPr>
      </p:pic>
      <p:pic>
        <p:nvPicPr>
          <p:cNvPr id="174" name="Google Shape;174;p25"/>
          <p:cNvPicPr preferRelativeResize="0"/>
          <p:nvPr/>
        </p:nvPicPr>
        <p:blipFill rotWithShape="1">
          <a:blip r:embed="rId6">
            <a:alphaModFix/>
          </a:blip>
          <a:srcRect b="9575"/>
          <a:stretch/>
        </p:blipFill>
        <p:spPr>
          <a:xfrm rot="19">
            <a:off x="7125726" y="1311257"/>
            <a:ext cx="1965699" cy="2520986"/>
          </a:xfrm>
          <a:prstGeom prst="rect">
            <a:avLst/>
          </a:prstGeom>
          <a:noFill/>
          <a:ln>
            <a:noFill/>
          </a:ln>
        </p:spPr>
      </p:pic>
      <p:sp>
        <p:nvSpPr>
          <p:cNvPr id="7" name="Rectángulo 6"/>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20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6"/>
          <p:cNvSpPr txBox="1">
            <a:spLocks noGrp="1"/>
          </p:cNvSpPr>
          <p:nvPr>
            <p:ph type="title"/>
          </p:nvPr>
        </p:nvSpPr>
        <p:spPr>
          <a:xfrm>
            <a:off x="1815300" y="938350"/>
            <a:ext cx="5702700" cy="695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SOFTWARE TESTING MANIFESTO</a:t>
            </a:r>
            <a:endParaRPr/>
          </a:p>
        </p:txBody>
      </p:sp>
      <p:pic>
        <p:nvPicPr>
          <p:cNvPr id="180" name="Google Shape;180;p26"/>
          <p:cNvPicPr preferRelativeResize="0"/>
          <p:nvPr/>
        </p:nvPicPr>
        <p:blipFill>
          <a:blip r:embed="rId3">
            <a:alphaModFix/>
          </a:blip>
          <a:stretch>
            <a:fillRect/>
          </a:stretch>
        </p:blipFill>
        <p:spPr>
          <a:xfrm>
            <a:off x="1124825" y="1607799"/>
            <a:ext cx="6894349" cy="3447174"/>
          </a:xfrm>
          <a:prstGeom prst="rect">
            <a:avLst/>
          </a:prstGeom>
          <a:noFill/>
          <a:ln>
            <a:noFill/>
          </a:ln>
        </p:spPr>
      </p:pic>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Testing durante todo el proceso sobre las pruebas al final</a:t>
            </a:r>
            <a:endParaRPr/>
          </a:p>
        </p:txBody>
      </p:sp>
      <p:pic>
        <p:nvPicPr>
          <p:cNvPr id="186" name="Google Shape;186;p27"/>
          <p:cNvPicPr preferRelativeResize="0"/>
          <p:nvPr/>
        </p:nvPicPr>
        <p:blipFill rotWithShape="1">
          <a:blip r:embed="rId3">
            <a:alphaModFix/>
          </a:blip>
          <a:srcRect l="4422" t="44236" r="75912" b="11566"/>
          <a:stretch/>
        </p:blipFill>
        <p:spPr>
          <a:xfrm>
            <a:off x="3814188" y="2571750"/>
            <a:ext cx="1883523" cy="2116575"/>
          </a:xfrm>
          <a:prstGeom prst="rect">
            <a:avLst/>
          </a:prstGeom>
          <a:noFill/>
          <a:ln>
            <a:noFill/>
          </a:ln>
        </p:spPr>
      </p:pic>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Prevención de bugs en lugar de encontrar bugs</a:t>
            </a:r>
            <a:endParaRPr/>
          </a:p>
        </p:txBody>
      </p:sp>
      <p:pic>
        <p:nvPicPr>
          <p:cNvPr id="192" name="Google Shape;192;p28"/>
          <p:cNvPicPr preferRelativeResize="0"/>
          <p:nvPr/>
        </p:nvPicPr>
        <p:blipFill rotWithShape="1">
          <a:blip r:embed="rId3">
            <a:alphaModFix/>
          </a:blip>
          <a:srcRect l="24088" t="43427" r="58882" b="12782"/>
          <a:stretch/>
        </p:blipFill>
        <p:spPr>
          <a:xfrm>
            <a:off x="3847650" y="1978650"/>
            <a:ext cx="1942799" cy="2497875"/>
          </a:xfrm>
          <a:prstGeom prst="rect">
            <a:avLst/>
          </a:prstGeom>
          <a:noFill/>
          <a:ln>
            <a:noFill/>
          </a:ln>
        </p:spPr>
      </p:pic>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Comprensión de las pruebas sobre la verificación de la funcionalidad</a:t>
            </a:r>
            <a:endParaRPr/>
          </a:p>
        </p:txBody>
      </p:sp>
      <p:pic>
        <p:nvPicPr>
          <p:cNvPr id="198" name="Google Shape;198;p29"/>
          <p:cNvPicPr preferRelativeResize="0"/>
          <p:nvPr/>
        </p:nvPicPr>
        <p:blipFill rotWithShape="1">
          <a:blip r:embed="rId3">
            <a:alphaModFix/>
          </a:blip>
          <a:srcRect l="40713" t="42208" r="39419" b="13598"/>
          <a:stretch/>
        </p:blipFill>
        <p:spPr>
          <a:xfrm>
            <a:off x="3719427" y="2216275"/>
            <a:ext cx="1917376" cy="2132600"/>
          </a:xfrm>
          <a:prstGeom prst="rect">
            <a:avLst/>
          </a:prstGeom>
          <a:noFill/>
          <a:ln>
            <a:noFill/>
          </a:ln>
        </p:spPr>
      </p:pic>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Construir el mejor sistema sobre romper el sistema</a:t>
            </a:r>
            <a:endParaRPr/>
          </a:p>
        </p:txBody>
      </p:sp>
      <p:pic>
        <p:nvPicPr>
          <p:cNvPr id="204" name="Google Shape;204;p30"/>
          <p:cNvPicPr preferRelativeResize="0"/>
          <p:nvPr/>
        </p:nvPicPr>
        <p:blipFill rotWithShape="1">
          <a:blip r:embed="rId3">
            <a:alphaModFix/>
          </a:blip>
          <a:srcRect l="59970" t="41802" r="20973" b="14814"/>
          <a:stretch/>
        </p:blipFill>
        <p:spPr>
          <a:xfrm>
            <a:off x="3534451" y="1950725"/>
            <a:ext cx="2075100" cy="2362075"/>
          </a:xfrm>
          <a:prstGeom prst="rect">
            <a:avLst/>
          </a:prstGeom>
          <a:noFill/>
          <a:ln>
            <a:noFill/>
          </a:ln>
        </p:spPr>
      </p:pic>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Responsabilidad del equipo por la calidad sobre la responsabilidad del probador</a:t>
            </a:r>
            <a:endParaRPr/>
          </a:p>
        </p:txBody>
      </p:sp>
      <p:pic>
        <p:nvPicPr>
          <p:cNvPr id="210" name="Google Shape;210;p31"/>
          <p:cNvPicPr preferRelativeResize="0"/>
          <p:nvPr/>
        </p:nvPicPr>
        <p:blipFill rotWithShape="1">
          <a:blip r:embed="rId3">
            <a:alphaModFix/>
          </a:blip>
          <a:srcRect l="78418" t="40996" r="4755" b="13186"/>
          <a:stretch/>
        </p:blipFill>
        <p:spPr>
          <a:xfrm>
            <a:off x="3603924" y="2297850"/>
            <a:ext cx="1936151" cy="2635924"/>
          </a:xfrm>
          <a:prstGeom prst="rect">
            <a:avLst/>
          </a:prstGeom>
          <a:noFill/>
          <a:ln>
            <a:noFill/>
          </a:ln>
        </p:spPr>
      </p:pic>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
        <p:nvSpPr>
          <p:cNvPr id="2" name="Google Shape;93;p14">
            <a:extLst>
              <a:ext uri="{FF2B5EF4-FFF2-40B4-BE49-F238E27FC236}">
                <a16:creationId xmlns:a16="http://schemas.microsoft.com/office/drawing/2014/main" id="{AFF51D4F-D58B-6BB6-913F-E93843550F30}"/>
              </a:ext>
            </a:extLst>
          </p:cNvPr>
          <p:cNvSpPr txBox="1">
            <a:spLocks noGrp="1"/>
          </p:cNvSpPr>
          <p:nvPr>
            <p:ph type="title"/>
          </p:nvPr>
        </p:nvSpPr>
        <p:spPr>
          <a:xfrm>
            <a:off x="1277650" y="880175"/>
            <a:ext cx="7030500" cy="611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s-ES" dirty="0"/>
              <a:t>AGENDA</a:t>
            </a:r>
            <a:endParaRPr dirty="0"/>
          </a:p>
        </p:txBody>
      </p:sp>
      <p:pic>
        <p:nvPicPr>
          <p:cNvPr id="16" name="Google Shape;94;g252bff11bf1_0_0">
            <a:extLst>
              <a:ext uri="{FF2B5EF4-FFF2-40B4-BE49-F238E27FC236}">
                <a16:creationId xmlns:a16="http://schemas.microsoft.com/office/drawing/2014/main" id="{CFB4DBE8-E44A-F457-E7E5-7680B36B248C}"/>
              </a:ext>
            </a:extLst>
          </p:cNvPr>
          <p:cNvPicPr preferRelativeResize="0"/>
          <p:nvPr/>
        </p:nvPicPr>
        <p:blipFill>
          <a:blip r:embed="rId3">
            <a:alphaModFix/>
          </a:blip>
          <a:stretch>
            <a:fillRect/>
          </a:stretch>
        </p:blipFill>
        <p:spPr>
          <a:xfrm rot="-592545">
            <a:off x="732672" y="1035015"/>
            <a:ext cx="2109931" cy="1582445"/>
          </a:xfrm>
          <a:prstGeom prst="rect">
            <a:avLst/>
          </a:prstGeom>
          <a:noFill/>
          <a:ln>
            <a:noFill/>
          </a:ln>
        </p:spPr>
      </p:pic>
      <p:sp>
        <p:nvSpPr>
          <p:cNvPr id="17" name="Google Shape;95;g252bff11bf1_0_0">
            <a:extLst>
              <a:ext uri="{FF2B5EF4-FFF2-40B4-BE49-F238E27FC236}">
                <a16:creationId xmlns:a16="http://schemas.microsoft.com/office/drawing/2014/main" id="{F1EB5614-F023-0381-688A-4E53FF9052B7}"/>
              </a:ext>
            </a:extLst>
          </p:cNvPr>
          <p:cNvSpPr/>
          <p:nvPr/>
        </p:nvSpPr>
        <p:spPr>
          <a:xfrm>
            <a:off x="199749" y="1570365"/>
            <a:ext cx="462000" cy="453900"/>
          </a:xfrm>
          <a:prstGeom prst="ellipse">
            <a:avLst/>
          </a:prstGeom>
          <a:solidFill>
            <a:srgbClr val="FF9900"/>
          </a:solidFill>
          <a:ln w="25400" cap="flat" cmpd="sng">
            <a:solidFill>
              <a:srgbClr val="4040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ES" sz="1400" b="0" i="0" u="none" strike="noStrike" cap="none">
                <a:solidFill>
                  <a:srgbClr val="FFFFFF"/>
                </a:solidFill>
                <a:latin typeface="Arial"/>
                <a:ea typeface="Arial"/>
                <a:cs typeface="Arial"/>
                <a:sym typeface="Arial"/>
              </a:rPr>
              <a:t>1</a:t>
            </a:r>
            <a:endParaRPr sz="1400" b="0" i="0" u="none" strike="noStrike" cap="none">
              <a:solidFill>
                <a:srgbClr val="FFFFFF"/>
              </a:solidFill>
              <a:latin typeface="Arial"/>
              <a:ea typeface="Arial"/>
              <a:cs typeface="Arial"/>
              <a:sym typeface="Arial"/>
            </a:endParaRPr>
          </a:p>
        </p:txBody>
      </p:sp>
      <p:sp>
        <p:nvSpPr>
          <p:cNvPr id="18" name="Google Shape;96;g252bff11bf1_0_0">
            <a:extLst>
              <a:ext uri="{FF2B5EF4-FFF2-40B4-BE49-F238E27FC236}">
                <a16:creationId xmlns:a16="http://schemas.microsoft.com/office/drawing/2014/main" id="{A1429725-C6C9-CF5F-2023-67AB7225C1BF}"/>
              </a:ext>
            </a:extLst>
          </p:cNvPr>
          <p:cNvSpPr/>
          <p:nvPr/>
        </p:nvSpPr>
        <p:spPr>
          <a:xfrm>
            <a:off x="2960674" y="1570365"/>
            <a:ext cx="462000" cy="453900"/>
          </a:xfrm>
          <a:prstGeom prst="ellipse">
            <a:avLst/>
          </a:prstGeom>
          <a:solidFill>
            <a:srgbClr val="FF9900"/>
          </a:solidFill>
          <a:ln w="25400" cap="flat" cmpd="sng">
            <a:solidFill>
              <a:srgbClr val="4040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ES">
                <a:solidFill>
                  <a:srgbClr val="FFFFFF"/>
                </a:solidFill>
              </a:rPr>
              <a:t>2</a:t>
            </a:r>
            <a:endParaRPr sz="1400" b="0" i="0" u="none" strike="noStrike" cap="none">
              <a:solidFill>
                <a:srgbClr val="FFFFFF"/>
              </a:solidFill>
              <a:latin typeface="Arial"/>
              <a:ea typeface="Arial"/>
              <a:cs typeface="Arial"/>
              <a:sym typeface="Arial"/>
            </a:endParaRPr>
          </a:p>
        </p:txBody>
      </p:sp>
      <p:pic>
        <p:nvPicPr>
          <p:cNvPr id="19" name="Google Shape;97;g252bff11bf1_0_0">
            <a:extLst>
              <a:ext uri="{FF2B5EF4-FFF2-40B4-BE49-F238E27FC236}">
                <a16:creationId xmlns:a16="http://schemas.microsoft.com/office/drawing/2014/main" id="{A043DE3A-67DE-41CA-8316-12E739BBD342}"/>
              </a:ext>
            </a:extLst>
          </p:cNvPr>
          <p:cNvPicPr preferRelativeResize="0"/>
          <p:nvPr/>
        </p:nvPicPr>
        <p:blipFill>
          <a:blip r:embed="rId4">
            <a:alphaModFix/>
          </a:blip>
          <a:stretch>
            <a:fillRect/>
          </a:stretch>
        </p:blipFill>
        <p:spPr>
          <a:xfrm rot="132788">
            <a:off x="3544700" y="830400"/>
            <a:ext cx="2018842" cy="1933851"/>
          </a:xfrm>
          <a:prstGeom prst="rect">
            <a:avLst/>
          </a:prstGeom>
          <a:noFill/>
          <a:ln>
            <a:noFill/>
          </a:ln>
        </p:spPr>
      </p:pic>
      <p:pic>
        <p:nvPicPr>
          <p:cNvPr id="20" name="Google Shape;98;g252bff11bf1_0_0">
            <a:extLst>
              <a:ext uri="{FF2B5EF4-FFF2-40B4-BE49-F238E27FC236}">
                <a16:creationId xmlns:a16="http://schemas.microsoft.com/office/drawing/2014/main" id="{30E964B2-F5EE-EA5C-D1C1-77BBA2E544C5}"/>
              </a:ext>
            </a:extLst>
          </p:cNvPr>
          <p:cNvPicPr preferRelativeResize="0"/>
          <p:nvPr/>
        </p:nvPicPr>
        <p:blipFill>
          <a:blip r:embed="rId5">
            <a:alphaModFix/>
          </a:blip>
          <a:stretch>
            <a:fillRect/>
          </a:stretch>
        </p:blipFill>
        <p:spPr>
          <a:xfrm rot="-507174">
            <a:off x="6344125" y="830400"/>
            <a:ext cx="2018850" cy="2018850"/>
          </a:xfrm>
          <a:prstGeom prst="rect">
            <a:avLst/>
          </a:prstGeom>
          <a:noFill/>
          <a:ln>
            <a:noFill/>
          </a:ln>
        </p:spPr>
      </p:pic>
      <p:sp>
        <p:nvSpPr>
          <p:cNvPr id="21" name="Google Shape;99;g252bff11bf1_0_0">
            <a:extLst>
              <a:ext uri="{FF2B5EF4-FFF2-40B4-BE49-F238E27FC236}">
                <a16:creationId xmlns:a16="http://schemas.microsoft.com/office/drawing/2014/main" id="{2E30AD6D-1EE6-3052-005D-388C239223C8}"/>
              </a:ext>
            </a:extLst>
          </p:cNvPr>
          <p:cNvSpPr/>
          <p:nvPr/>
        </p:nvSpPr>
        <p:spPr>
          <a:xfrm>
            <a:off x="5685574" y="1574215"/>
            <a:ext cx="462000" cy="453900"/>
          </a:xfrm>
          <a:prstGeom prst="ellipse">
            <a:avLst/>
          </a:prstGeom>
          <a:solidFill>
            <a:srgbClr val="FF9900"/>
          </a:solidFill>
          <a:ln w="25400" cap="flat" cmpd="sng">
            <a:solidFill>
              <a:srgbClr val="4040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ES">
                <a:solidFill>
                  <a:srgbClr val="FFFFFF"/>
                </a:solidFill>
              </a:rPr>
              <a:t>3</a:t>
            </a:r>
            <a:endParaRPr sz="1400" b="0" i="0" u="none" strike="noStrike" cap="none">
              <a:solidFill>
                <a:srgbClr val="FFFFFF"/>
              </a:solidFill>
              <a:latin typeface="Arial"/>
              <a:ea typeface="Arial"/>
              <a:cs typeface="Arial"/>
              <a:sym typeface="Arial"/>
            </a:endParaRPr>
          </a:p>
        </p:txBody>
      </p:sp>
      <p:sp>
        <p:nvSpPr>
          <p:cNvPr id="22" name="Google Shape;100;g252bff11bf1_0_0">
            <a:extLst>
              <a:ext uri="{FF2B5EF4-FFF2-40B4-BE49-F238E27FC236}">
                <a16:creationId xmlns:a16="http://schemas.microsoft.com/office/drawing/2014/main" id="{C77D0339-7C37-E1EC-BEB5-5C8A1B1F63F2}"/>
              </a:ext>
            </a:extLst>
          </p:cNvPr>
          <p:cNvSpPr/>
          <p:nvPr/>
        </p:nvSpPr>
        <p:spPr>
          <a:xfrm>
            <a:off x="199752" y="619063"/>
            <a:ext cx="1511100" cy="453900"/>
          </a:xfrm>
          <a:prstGeom prst="ellipse">
            <a:avLst/>
          </a:prstGeom>
          <a:solidFill>
            <a:srgbClr val="FF9900"/>
          </a:solidFill>
          <a:ln w="25400" cap="flat" cmpd="sng">
            <a:solidFill>
              <a:srgbClr val="4040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ES">
                <a:solidFill>
                  <a:srgbClr val="FFFFFF"/>
                </a:solidFill>
              </a:rPr>
              <a:t>AGENDA</a:t>
            </a:r>
            <a:endParaRPr sz="1400" b="0" i="0" u="none" strike="noStrike" cap="none">
              <a:solidFill>
                <a:srgbClr val="FFFFFF"/>
              </a:solidFill>
              <a:latin typeface="Arial"/>
              <a:ea typeface="Arial"/>
              <a:cs typeface="Arial"/>
              <a:sym typeface="Arial"/>
            </a:endParaRPr>
          </a:p>
        </p:txBody>
      </p:sp>
      <p:sp>
        <p:nvSpPr>
          <p:cNvPr id="23" name="Google Shape;102;g252bff11bf1_0_0">
            <a:extLst>
              <a:ext uri="{FF2B5EF4-FFF2-40B4-BE49-F238E27FC236}">
                <a16:creationId xmlns:a16="http://schemas.microsoft.com/office/drawing/2014/main" id="{A3F8E2B2-1F21-0401-E250-545738741D87}"/>
              </a:ext>
            </a:extLst>
          </p:cNvPr>
          <p:cNvSpPr/>
          <p:nvPr/>
        </p:nvSpPr>
        <p:spPr>
          <a:xfrm>
            <a:off x="199749" y="3807602"/>
            <a:ext cx="462000" cy="453900"/>
          </a:xfrm>
          <a:prstGeom prst="ellipse">
            <a:avLst/>
          </a:prstGeom>
          <a:solidFill>
            <a:srgbClr val="FF9900"/>
          </a:solidFill>
          <a:ln w="25400" cap="flat" cmpd="sng">
            <a:solidFill>
              <a:srgbClr val="4040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ES">
                <a:solidFill>
                  <a:srgbClr val="FFFFFF"/>
                </a:solidFill>
              </a:rPr>
              <a:t>4</a:t>
            </a:r>
            <a:endParaRPr sz="1400" b="0" i="0" u="none" strike="noStrike" cap="none">
              <a:solidFill>
                <a:srgbClr val="FFFFFF"/>
              </a:solidFill>
              <a:latin typeface="Arial"/>
              <a:ea typeface="Arial"/>
              <a:cs typeface="Arial"/>
              <a:sym typeface="Arial"/>
            </a:endParaRPr>
          </a:p>
        </p:txBody>
      </p:sp>
      <p:sp>
        <p:nvSpPr>
          <p:cNvPr id="24" name="Google Shape;104;g252bff11bf1_0_0">
            <a:extLst>
              <a:ext uri="{FF2B5EF4-FFF2-40B4-BE49-F238E27FC236}">
                <a16:creationId xmlns:a16="http://schemas.microsoft.com/office/drawing/2014/main" id="{E95EE6DF-EBA8-A946-2E55-B25A5D7AED20}"/>
              </a:ext>
            </a:extLst>
          </p:cNvPr>
          <p:cNvSpPr/>
          <p:nvPr/>
        </p:nvSpPr>
        <p:spPr>
          <a:xfrm>
            <a:off x="5138124" y="3846077"/>
            <a:ext cx="462000" cy="453900"/>
          </a:xfrm>
          <a:prstGeom prst="ellipse">
            <a:avLst/>
          </a:prstGeom>
          <a:solidFill>
            <a:srgbClr val="FF9900"/>
          </a:solidFill>
          <a:ln w="25400" cap="flat" cmpd="sng">
            <a:solidFill>
              <a:srgbClr val="4040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ES">
                <a:solidFill>
                  <a:srgbClr val="FFFFFF"/>
                </a:solidFill>
              </a:rPr>
              <a:t>5</a:t>
            </a:r>
            <a:endParaRPr sz="1400" b="0" i="0" u="none" strike="noStrike" cap="none">
              <a:solidFill>
                <a:srgbClr val="FFFFFF"/>
              </a:solidFill>
              <a:latin typeface="Arial"/>
              <a:ea typeface="Arial"/>
              <a:cs typeface="Arial"/>
              <a:sym typeface="Arial"/>
            </a:endParaRPr>
          </a:p>
        </p:txBody>
      </p:sp>
      <p:pic>
        <p:nvPicPr>
          <p:cNvPr id="25" name="Google Shape;103;g252bff11bf1_0_0">
            <a:extLst>
              <a:ext uri="{FF2B5EF4-FFF2-40B4-BE49-F238E27FC236}">
                <a16:creationId xmlns:a16="http://schemas.microsoft.com/office/drawing/2014/main" id="{3694D0C7-8061-E500-74EC-C68C6840D96A}"/>
              </a:ext>
            </a:extLst>
          </p:cNvPr>
          <p:cNvPicPr preferRelativeResize="0"/>
          <p:nvPr/>
        </p:nvPicPr>
        <p:blipFill>
          <a:blip r:embed="rId6">
            <a:alphaModFix/>
          </a:blip>
          <a:stretch>
            <a:fillRect/>
          </a:stretch>
        </p:blipFill>
        <p:spPr>
          <a:xfrm rot="-146328">
            <a:off x="5715899" y="3332511"/>
            <a:ext cx="2633050" cy="1481075"/>
          </a:xfrm>
          <a:prstGeom prst="rect">
            <a:avLst/>
          </a:prstGeom>
          <a:noFill/>
          <a:ln>
            <a:noFill/>
          </a:ln>
        </p:spPr>
      </p:pic>
      <p:pic>
        <p:nvPicPr>
          <p:cNvPr id="1026" name="Picture 2">
            <a:extLst>
              <a:ext uri="{FF2B5EF4-FFF2-40B4-BE49-F238E27FC236}">
                <a16:creationId xmlns:a16="http://schemas.microsoft.com/office/drawing/2014/main" id="{EA3A149D-D422-9C93-D7AD-C092219EDFA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376431">
            <a:off x="955302" y="3013901"/>
            <a:ext cx="2960674" cy="16643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2"/>
          <p:cNvSpPr txBox="1">
            <a:spLocks noGrp="1"/>
          </p:cNvSpPr>
          <p:nvPr>
            <p:ph type="title"/>
          </p:nvPr>
        </p:nvSpPr>
        <p:spPr>
          <a:xfrm>
            <a:off x="2321575" y="2126250"/>
            <a:ext cx="4836300" cy="89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3200"/>
              <a:t>¿PREGUNTAS?</a:t>
            </a:r>
            <a:endParaRPr sz="3200"/>
          </a:p>
        </p:txBody>
      </p:sp>
      <p:sp>
        <p:nvSpPr>
          <p:cNvPr id="216" name="Google Shape;216;p32"/>
          <p:cNvSpPr txBox="1"/>
          <p:nvPr/>
        </p:nvSpPr>
        <p:spPr>
          <a:xfrm>
            <a:off x="-1166608" y="3799747"/>
            <a:ext cx="3799200" cy="1166700"/>
          </a:xfrm>
          <a:prstGeom prst="rect">
            <a:avLst/>
          </a:prstGeom>
          <a:noFill/>
          <a:ln>
            <a:noFill/>
          </a:ln>
        </p:spPr>
        <p:txBody>
          <a:bodyPr spcFirstLastPara="1" wrap="square" lIns="91425" tIns="91425" rIns="91425" bIns="91425" anchor="t" anchorCtr="0">
            <a:spAutoFit/>
          </a:bodyPr>
          <a:lstStyle/>
          <a:p>
            <a:pPr marL="1537200" lvl="0" indent="-256200" algn="just" rtl="0">
              <a:lnSpc>
                <a:spcPct val="107916"/>
              </a:lnSpc>
              <a:spcBef>
                <a:spcPts val="0"/>
              </a:spcBef>
              <a:spcAft>
                <a:spcPts val="0"/>
              </a:spcAft>
              <a:buSzPts val="1200"/>
              <a:buFont typeface="Calibri"/>
              <a:buChar char="-"/>
            </a:pPr>
            <a:r>
              <a:rPr lang="es" sz="1200" dirty="0">
                <a:latin typeface="Calibri"/>
                <a:ea typeface="Calibri"/>
                <a:cs typeface="Calibri"/>
                <a:sym typeface="Calibri"/>
              </a:rPr>
              <a:t>48701 - Basso Martín Federico</a:t>
            </a:r>
            <a:endParaRPr sz="1200" dirty="0">
              <a:latin typeface="Calibri"/>
              <a:ea typeface="Calibri"/>
              <a:cs typeface="Calibri"/>
              <a:sym typeface="Calibri"/>
            </a:endParaRPr>
          </a:p>
          <a:p>
            <a:pPr marL="1537200" lvl="0" indent="-256200" algn="just" rtl="0">
              <a:lnSpc>
                <a:spcPct val="107916"/>
              </a:lnSpc>
              <a:spcBef>
                <a:spcPts val="0"/>
              </a:spcBef>
              <a:spcAft>
                <a:spcPts val="0"/>
              </a:spcAft>
              <a:buSzPts val="1200"/>
              <a:buFont typeface="Calibri"/>
              <a:buChar char="-"/>
            </a:pPr>
            <a:r>
              <a:rPr lang="es" sz="1200" dirty="0">
                <a:latin typeface="Calibri"/>
                <a:ea typeface="Calibri"/>
                <a:cs typeface="Calibri"/>
                <a:sym typeface="Calibri"/>
              </a:rPr>
              <a:t>54910 - Gómez Iván Alejandro</a:t>
            </a:r>
            <a:endParaRPr sz="1200" dirty="0">
              <a:latin typeface="Calibri"/>
              <a:ea typeface="Calibri"/>
              <a:cs typeface="Calibri"/>
              <a:sym typeface="Calibri"/>
            </a:endParaRPr>
          </a:p>
          <a:p>
            <a:pPr marL="1537200" lvl="0" indent="-256200" algn="just" rtl="0">
              <a:lnSpc>
                <a:spcPct val="107916"/>
              </a:lnSpc>
              <a:spcBef>
                <a:spcPts val="0"/>
              </a:spcBef>
              <a:spcAft>
                <a:spcPts val="0"/>
              </a:spcAft>
              <a:buSzPts val="1200"/>
              <a:buFont typeface="Calibri"/>
              <a:buChar char="-"/>
            </a:pPr>
            <a:r>
              <a:rPr lang="es" sz="1200" dirty="0">
                <a:latin typeface="Calibri"/>
                <a:ea typeface="Calibri"/>
                <a:cs typeface="Calibri"/>
                <a:sym typeface="Calibri"/>
              </a:rPr>
              <a:t>86120 - Grande Araceli Tamara</a:t>
            </a:r>
            <a:endParaRPr sz="1200" dirty="0">
              <a:latin typeface="Calibri"/>
              <a:ea typeface="Calibri"/>
              <a:cs typeface="Calibri"/>
              <a:sym typeface="Calibri"/>
            </a:endParaRPr>
          </a:p>
          <a:p>
            <a:pPr marL="1537200" lvl="0" indent="-256200" algn="just" rtl="0">
              <a:lnSpc>
                <a:spcPct val="107916"/>
              </a:lnSpc>
              <a:spcBef>
                <a:spcPts val="0"/>
              </a:spcBef>
              <a:spcAft>
                <a:spcPts val="0"/>
              </a:spcAft>
              <a:buSzPts val="1200"/>
              <a:buFont typeface="Calibri"/>
              <a:buChar char="-"/>
            </a:pPr>
            <a:r>
              <a:rPr lang="es" sz="1200" dirty="0">
                <a:latin typeface="Calibri"/>
                <a:ea typeface="Calibri"/>
                <a:cs typeface="Calibri"/>
                <a:sym typeface="Calibri"/>
              </a:rPr>
              <a:t>86329 - Sueldo Tomas Agustin</a:t>
            </a:r>
            <a:endParaRPr sz="1200" dirty="0">
              <a:latin typeface="Calibri"/>
              <a:ea typeface="Calibri"/>
              <a:cs typeface="Calibri"/>
              <a:sym typeface="Calibri"/>
            </a:endParaRPr>
          </a:p>
          <a:p>
            <a:pPr marL="1537200" lvl="0" indent="-256200" algn="just" rtl="0">
              <a:lnSpc>
                <a:spcPct val="107916"/>
              </a:lnSpc>
              <a:spcBef>
                <a:spcPts val="0"/>
              </a:spcBef>
              <a:spcAft>
                <a:spcPts val="0"/>
              </a:spcAft>
              <a:buSzPts val="1200"/>
              <a:buFont typeface="Calibri"/>
              <a:buChar char="-"/>
            </a:pPr>
            <a:r>
              <a:rPr lang="es" sz="1200" dirty="0">
                <a:latin typeface="Calibri"/>
                <a:ea typeface="Calibri"/>
                <a:cs typeface="Calibri"/>
                <a:sym typeface="Calibri"/>
              </a:rPr>
              <a:t>88475 - Juarez Santiago</a:t>
            </a:r>
            <a:endParaRPr dirty="0">
              <a:latin typeface="Nunito"/>
              <a:ea typeface="Nunito"/>
              <a:cs typeface="Nunito"/>
              <a:sym typeface="Nunito"/>
            </a:endParaRPr>
          </a:p>
        </p:txBody>
      </p:sp>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BIBLIOGRAFÍA</a:t>
            </a:r>
            <a:endParaRPr/>
          </a:p>
        </p:txBody>
      </p:sp>
      <p:sp>
        <p:nvSpPr>
          <p:cNvPr id="222" name="Google Shape;222;p3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u="sng">
                <a:solidFill>
                  <a:schemeClr val="hlink"/>
                </a:solidFill>
                <a:hlinkClick r:id="rId3"/>
              </a:rPr>
              <a:t>https://www.infoq.com/news/2011/07/manifesto-overload/</a:t>
            </a:r>
            <a:endParaRPr/>
          </a:p>
          <a:p>
            <a:pPr marL="0" lvl="0" indent="0" algn="l" rtl="0">
              <a:spcBef>
                <a:spcPts val="1200"/>
              </a:spcBef>
              <a:spcAft>
                <a:spcPts val="0"/>
              </a:spcAft>
              <a:buNone/>
            </a:pPr>
            <a:r>
              <a:rPr lang="es" u="sng">
                <a:solidFill>
                  <a:schemeClr val="hlink"/>
                </a:solidFill>
                <a:hlinkClick r:id="rId4"/>
              </a:rPr>
              <a:t>https://insights.sei.cmu.edu/blog/the-benefits-of-high-frequency-testing/</a:t>
            </a:r>
            <a:endParaRPr/>
          </a:p>
          <a:p>
            <a:pPr marL="0" lvl="0" indent="0" algn="l" rtl="0">
              <a:spcBef>
                <a:spcPts val="1200"/>
              </a:spcBef>
              <a:spcAft>
                <a:spcPts val="0"/>
              </a:spcAft>
              <a:buNone/>
            </a:pPr>
            <a:r>
              <a:rPr lang="es" u="sng">
                <a:solidFill>
                  <a:schemeClr val="hlink"/>
                </a:solidFill>
                <a:hlinkClick r:id="rId5"/>
              </a:rPr>
              <a:t>https://www.informit.com/articles/article.aspx?p=1316250</a:t>
            </a:r>
            <a:endParaRPr/>
          </a:p>
          <a:p>
            <a:pPr marL="0" lvl="0" indent="0" algn="l" rtl="0">
              <a:spcBef>
                <a:spcPts val="1200"/>
              </a:spcBef>
              <a:spcAft>
                <a:spcPts val="0"/>
              </a:spcAft>
              <a:buNone/>
            </a:pPr>
            <a:r>
              <a:rPr lang="es" u="sng">
                <a:solidFill>
                  <a:schemeClr val="hlink"/>
                </a:solidFill>
                <a:hlinkClick r:id="rId6"/>
              </a:rPr>
              <a:t>https://www.autentia.com/wp-content/uploads/2020/04/Agile-Testing.pdf</a:t>
            </a:r>
            <a:endParaRPr/>
          </a:p>
          <a:p>
            <a:pPr marL="0" lvl="0" indent="0" algn="l" rtl="0">
              <a:spcBef>
                <a:spcPts val="1200"/>
              </a:spcBef>
              <a:spcAft>
                <a:spcPts val="0"/>
              </a:spcAft>
              <a:buNone/>
            </a:pPr>
            <a:r>
              <a:rPr lang="es" u="sng">
                <a:solidFill>
                  <a:schemeClr val="hlink"/>
                </a:solidFill>
                <a:hlinkClick r:id="rId7"/>
              </a:rPr>
              <a:t>https://marutitech.com/traditional-testing-vs-agile-testing/#Challenges_While_Transitioning_From_Traditional_To_Modern_Testing_Practices</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1277650" y="880175"/>
            <a:ext cx="7030500" cy="611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s" dirty="0"/>
              <a:t>HISTORIA DEL TESTING</a:t>
            </a:r>
            <a:endParaRPr dirty="0"/>
          </a:p>
        </p:txBody>
      </p:sp>
      <p:sp>
        <p:nvSpPr>
          <p:cNvPr id="94" name="Google Shape;94;p14"/>
          <p:cNvSpPr/>
          <p:nvPr/>
        </p:nvSpPr>
        <p:spPr>
          <a:xfrm>
            <a:off x="323075" y="3476775"/>
            <a:ext cx="1457552" cy="452549"/>
          </a:xfrm>
          <a:prstGeom prst="rect">
            <a:avLst/>
          </a:prstGeom>
        </p:spPr>
        <p:txBody>
          <a:bodyPr>
            <a:prstTxWarp prst="textPlain">
              <a:avLst/>
            </a:prstTxWarp>
          </a:bodyPr>
          <a:lstStyle/>
          <a:p>
            <a:pPr lvl="0" algn="ctr"/>
            <a:r>
              <a:rPr b="0" i="0" dirty="0">
                <a:ln w="9525" cap="flat" cmpd="sng">
                  <a:solidFill>
                    <a:schemeClr val="dk1"/>
                  </a:solidFill>
                  <a:prstDash val="solid"/>
                  <a:round/>
                  <a:headEnd type="none" w="sm" len="sm"/>
                  <a:tailEnd type="none" w="sm" len="sm"/>
                </a:ln>
                <a:solidFill>
                  <a:schemeClr val="lt2"/>
                </a:solidFill>
                <a:latin typeface="Arial"/>
              </a:rPr>
              <a:t>1960</a:t>
            </a:r>
          </a:p>
        </p:txBody>
      </p:sp>
      <p:cxnSp>
        <p:nvCxnSpPr>
          <p:cNvPr id="95" name="Google Shape;95;p14"/>
          <p:cNvCxnSpPr/>
          <p:nvPr/>
        </p:nvCxnSpPr>
        <p:spPr>
          <a:xfrm rot="10800000" flipH="1">
            <a:off x="823450" y="2535300"/>
            <a:ext cx="1115100" cy="852000"/>
          </a:xfrm>
          <a:prstGeom prst="curvedConnector3">
            <a:avLst>
              <a:gd name="adj1" fmla="val 50000"/>
            </a:avLst>
          </a:prstGeom>
          <a:noFill/>
          <a:ln w="9525" cap="flat" cmpd="sng">
            <a:solidFill>
              <a:schemeClr val="dk2"/>
            </a:solidFill>
            <a:prstDash val="solid"/>
            <a:round/>
            <a:headEnd type="none" w="med" len="med"/>
            <a:tailEnd type="none" w="med" len="med"/>
          </a:ln>
        </p:spPr>
      </p:cxnSp>
      <p:sp>
        <p:nvSpPr>
          <p:cNvPr id="96" name="Google Shape;96;p14"/>
          <p:cNvSpPr/>
          <p:nvPr/>
        </p:nvSpPr>
        <p:spPr>
          <a:xfrm>
            <a:off x="2064500" y="2261775"/>
            <a:ext cx="1457552" cy="452549"/>
          </a:xfrm>
          <a:prstGeom prst="rect">
            <a:avLst/>
          </a:prstGeom>
        </p:spPr>
        <p:txBody>
          <a:bodyPr>
            <a:prstTxWarp prst="textPlain">
              <a:avLst/>
            </a:prstTxWarp>
          </a:bodyPr>
          <a:lstStyle/>
          <a:p>
            <a:pPr lvl="0" algn="ctr"/>
            <a:r>
              <a:rPr b="0" i="0">
                <a:ln w="9525" cap="flat" cmpd="sng">
                  <a:solidFill>
                    <a:schemeClr val="accent3"/>
                  </a:solidFill>
                  <a:prstDash val="solid"/>
                  <a:round/>
                  <a:headEnd type="none" w="sm" len="sm"/>
                  <a:tailEnd type="none" w="sm" len="sm"/>
                </a:ln>
                <a:solidFill>
                  <a:schemeClr val="lt2"/>
                </a:solidFill>
                <a:latin typeface="Arial"/>
              </a:rPr>
              <a:t>1970</a:t>
            </a:r>
          </a:p>
        </p:txBody>
      </p:sp>
      <p:sp>
        <p:nvSpPr>
          <p:cNvPr id="97" name="Google Shape;97;p14"/>
          <p:cNvSpPr/>
          <p:nvPr/>
        </p:nvSpPr>
        <p:spPr>
          <a:xfrm>
            <a:off x="3843225" y="3476775"/>
            <a:ext cx="1457552" cy="4525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solidFill>
                  <a:schemeClr val="lt2"/>
                </a:solidFill>
                <a:latin typeface="Arial"/>
              </a:rPr>
              <a:t>1980</a:t>
            </a:r>
          </a:p>
        </p:txBody>
      </p:sp>
      <p:sp>
        <p:nvSpPr>
          <p:cNvPr id="98" name="Google Shape;98;p14"/>
          <p:cNvSpPr/>
          <p:nvPr/>
        </p:nvSpPr>
        <p:spPr>
          <a:xfrm>
            <a:off x="5762750" y="2177625"/>
            <a:ext cx="1457552" cy="452549"/>
          </a:xfrm>
          <a:prstGeom prst="rect">
            <a:avLst/>
          </a:prstGeom>
        </p:spPr>
        <p:txBody>
          <a:bodyPr>
            <a:prstTxWarp prst="textPlain">
              <a:avLst/>
            </a:prstTxWarp>
          </a:bodyPr>
          <a:lstStyle/>
          <a:p>
            <a:pPr lvl="0" algn="ctr"/>
            <a:r>
              <a:rPr b="0" i="0">
                <a:ln w="9525" cap="flat" cmpd="sng">
                  <a:solidFill>
                    <a:schemeClr val="accent3"/>
                  </a:solidFill>
                  <a:prstDash val="solid"/>
                  <a:round/>
                  <a:headEnd type="none" w="sm" len="sm"/>
                  <a:tailEnd type="none" w="sm" len="sm"/>
                </a:ln>
                <a:solidFill>
                  <a:schemeClr val="lt2"/>
                </a:solidFill>
                <a:latin typeface="Arial"/>
              </a:rPr>
              <a:t>1990</a:t>
            </a:r>
          </a:p>
        </p:txBody>
      </p:sp>
      <p:cxnSp>
        <p:nvCxnSpPr>
          <p:cNvPr id="99" name="Google Shape;99;p14"/>
          <p:cNvCxnSpPr/>
          <p:nvPr/>
        </p:nvCxnSpPr>
        <p:spPr>
          <a:xfrm rot="10800000" flipH="1">
            <a:off x="4610050" y="2467400"/>
            <a:ext cx="1083300" cy="925500"/>
          </a:xfrm>
          <a:prstGeom prst="curvedConnector3">
            <a:avLst>
              <a:gd name="adj1" fmla="val 50000"/>
            </a:avLst>
          </a:prstGeom>
          <a:noFill/>
          <a:ln w="9525" cap="flat" cmpd="sng">
            <a:solidFill>
              <a:schemeClr val="dk2"/>
            </a:solidFill>
            <a:prstDash val="solid"/>
            <a:round/>
            <a:headEnd type="none" w="med" len="med"/>
            <a:tailEnd type="none" w="med" len="med"/>
          </a:ln>
        </p:spPr>
      </p:cxnSp>
      <p:sp>
        <p:nvSpPr>
          <p:cNvPr id="100" name="Google Shape;100;p14"/>
          <p:cNvSpPr/>
          <p:nvPr/>
        </p:nvSpPr>
        <p:spPr>
          <a:xfrm>
            <a:off x="7220300" y="3539650"/>
            <a:ext cx="1744374" cy="4525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solidFill>
                  <a:schemeClr val="lt2"/>
                </a:solidFill>
                <a:latin typeface="Arial"/>
              </a:rPr>
              <a:t>2000+</a:t>
            </a:r>
          </a:p>
        </p:txBody>
      </p:sp>
      <p:cxnSp>
        <p:nvCxnSpPr>
          <p:cNvPr id="101" name="Google Shape;101;p14"/>
          <p:cNvCxnSpPr/>
          <p:nvPr/>
        </p:nvCxnSpPr>
        <p:spPr>
          <a:xfrm>
            <a:off x="3578875" y="2535300"/>
            <a:ext cx="936300" cy="852000"/>
          </a:xfrm>
          <a:prstGeom prst="curvedConnector3">
            <a:avLst>
              <a:gd name="adj1" fmla="val 50000"/>
            </a:avLst>
          </a:prstGeom>
          <a:noFill/>
          <a:ln w="9525" cap="flat" cmpd="sng">
            <a:solidFill>
              <a:schemeClr val="dk2"/>
            </a:solidFill>
            <a:prstDash val="solid"/>
            <a:round/>
            <a:headEnd type="none" w="med" len="med"/>
            <a:tailEnd type="none" w="med" len="med"/>
          </a:ln>
        </p:spPr>
      </p:cxnSp>
      <p:cxnSp>
        <p:nvCxnSpPr>
          <p:cNvPr id="102" name="Google Shape;102;p14"/>
          <p:cNvCxnSpPr/>
          <p:nvPr/>
        </p:nvCxnSpPr>
        <p:spPr>
          <a:xfrm>
            <a:off x="7289700" y="2504150"/>
            <a:ext cx="936300" cy="852000"/>
          </a:xfrm>
          <a:prstGeom prst="curvedConnector3">
            <a:avLst>
              <a:gd name="adj1" fmla="val 50000"/>
            </a:avLst>
          </a:prstGeom>
          <a:noFill/>
          <a:ln w="9525" cap="flat" cmpd="sng">
            <a:solidFill>
              <a:schemeClr val="dk2"/>
            </a:solidFill>
            <a:prstDash val="solid"/>
            <a:round/>
            <a:headEnd type="none" w="med" len="med"/>
            <a:tailEnd type="none" w="med" len="med"/>
          </a:ln>
        </p:spPr>
      </p:cxnSp>
      <p:sp>
        <p:nvSpPr>
          <p:cNvPr id="13" name="Rectángulo 12"/>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20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
        <p:nvSpPr>
          <p:cNvPr id="7" name="Google Shape;93;p14"/>
          <p:cNvSpPr txBox="1">
            <a:spLocks/>
          </p:cNvSpPr>
          <p:nvPr/>
        </p:nvSpPr>
        <p:spPr>
          <a:xfrm>
            <a:off x="1277650" y="880175"/>
            <a:ext cx="7030500" cy="611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pPr algn="ctr"/>
            <a:r>
              <a:rPr lang="es-AR"/>
              <a:t>HISTORIA DEL TESTING</a:t>
            </a:r>
            <a:endParaRPr lang="es-AR" dirty="0"/>
          </a:p>
        </p:txBody>
      </p:sp>
      <p:pic>
        <p:nvPicPr>
          <p:cNvPr id="3078" name="Picture 6" descr="undefin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9816" y="3319183"/>
            <a:ext cx="1915668" cy="1485900"/>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a:blip r:embed="rId4"/>
          <a:stretch>
            <a:fillRect/>
          </a:stretch>
        </p:blipFill>
        <p:spPr>
          <a:xfrm>
            <a:off x="3379893" y="3451972"/>
            <a:ext cx="2384209" cy="1470212"/>
          </a:xfrm>
          <a:prstGeom prst="rect">
            <a:avLst/>
          </a:prstGeom>
        </p:spPr>
      </p:pic>
      <p:pic>
        <p:nvPicPr>
          <p:cNvPr id="3080" name="Picture 8" descr="Las pruebas de seguridad metodología del proceso de desarrollo de software - 5396936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19032" y="2838174"/>
            <a:ext cx="2448450" cy="2039747"/>
          </a:xfrm>
          <a:prstGeom prst="rect">
            <a:avLst/>
          </a:prstGeom>
          <a:noFill/>
          <a:extLst>
            <a:ext uri="{909E8E84-426E-40DD-AFC4-6F175D3DCCD1}">
              <a14:hiddenFill xmlns:a14="http://schemas.microsoft.com/office/drawing/2010/main">
                <a:solidFill>
                  <a:srgbClr val="FFFFFF"/>
                </a:solidFill>
              </a14:hiddenFill>
            </a:ext>
          </a:extLst>
        </p:spPr>
      </p:pic>
      <p:sp>
        <p:nvSpPr>
          <p:cNvPr id="6" name="Flecha derecha 5"/>
          <p:cNvSpPr/>
          <p:nvPr/>
        </p:nvSpPr>
        <p:spPr>
          <a:xfrm rot="5400000">
            <a:off x="4213478" y="2843008"/>
            <a:ext cx="717036" cy="144709"/>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7" name="Flecha derecha 16"/>
          <p:cNvSpPr/>
          <p:nvPr/>
        </p:nvSpPr>
        <p:spPr>
          <a:xfrm rot="8315972">
            <a:off x="2690480" y="2875153"/>
            <a:ext cx="717036" cy="144709"/>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8" name="Flecha derecha 17"/>
          <p:cNvSpPr/>
          <p:nvPr/>
        </p:nvSpPr>
        <p:spPr>
          <a:xfrm rot="2736184">
            <a:off x="5708110" y="2859734"/>
            <a:ext cx="717036" cy="144709"/>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pic>
        <p:nvPicPr>
          <p:cNvPr id="19" name="Picture 4" descr="Quality Assurance Testing: Answering common questions - eTestwar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66044" y="1491575"/>
            <a:ext cx="2611911" cy="126242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5" name="Rectángulo 4"/>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
        <p:nvSpPr>
          <p:cNvPr id="7" name="Google Shape;107;p15"/>
          <p:cNvSpPr txBox="1">
            <a:spLocks/>
          </p:cNvSpPr>
          <p:nvPr/>
        </p:nvSpPr>
        <p:spPr>
          <a:xfrm>
            <a:off x="1277650" y="880175"/>
            <a:ext cx="7030500" cy="611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pPr algn="ctr"/>
            <a:r>
              <a:rPr lang="es-AR" dirty="0"/>
              <a:t>CONCEPTO DE TESTING</a:t>
            </a:r>
          </a:p>
        </p:txBody>
      </p:sp>
      <p:pic>
        <p:nvPicPr>
          <p:cNvPr id="8" name="Google Shape;108;p15"/>
          <p:cNvPicPr preferRelativeResize="0"/>
          <p:nvPr/>
        </p:nvPicPr>
        <p:blipFill>
          <a:blip r:embed="rId3">
            <a:alphaModFix/>
          </a:blip>
          <a:stretch>
            <a:fillRect/>
          </a:stretch>
        </p:blipFill>
        <p:spPr>
          <a:xfrm>
            <a:off x="1817675" y="1491575"/>
            <a:ext cx="5950444" cy="334712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20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
        <p:nvSpPr>
          <p:cNvPr id="11" name="Google Shape;113;p16"/>
          <p:cNvSpPr txBox="1">
            <a:spLocks noGrp="1"/>
          </p:cNvSpPr>
          <p:nvPr>
            <p:ph type="title"/>
          </p:nvPr>
        </p:nvSpPr>
        <p:spPr>
          <a:xfrm>
            <a:off x="1721350" y="926700"/>
            <a:ext cx="6988474"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dirty="0"/>
              <a:t>TESTING DESDE EL ENFOQUE TRADICIONAL</a:t>
            </a:r>
            <a:endParaRPr dirty="0"/>
          </a:p>
        </p:txBody>
      </p:sp>
      <p:pic>
        <p:nvPicPr>
          <p:cNvPr id="12" name="Google Shape;114;p16"/>
          <p:cNvPicPr preferRelativeResize="0"/>
          <p:nvPr/>
        </p:nvPicPr>
        <p:blipFill>
          <a:blip r:embed="rId3">
            <a:alphaModFix/>
          </a:blip>
          <a:stretch>
            <a:fillRect/>
          </a:stretch>
        </p:blipFill>
        <p:spPr>
          <a:xfrm>
            <a:off x="2024550" y="1782751"/>
            <a:ext cx="4790689" cy="2885349"/>
          </a:xfrm>
          <a:prstGeom prst="rect">
            <a:avLst/>
          </a:prstGeom>
          <a:noFill/>
          <a:ln>
            <a:noFill/>
          </a:ln>
        </p:spPr>
      </p:pic>
      <p:sp>
        <p:nvSpPr>
          <p:cNvPr id="13" name="Google Shape;115;p16"/>
          <p:cNvSpPr/>
          <p:nvPr/>
        </p:nvSpPr>
        <p:spPr>
          <a:xfrm>
            <a:off x="1892747" y="3792900"/>
            <a:ext cx="5503500" cy="423900"/>
          </a:xfrm>
          <a:prstGeom prst="roundRect">
            <a:avLst>
              <a:gd name="adj" fmla="val 16667"/>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5" name="Rectángulo 4"/>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
        <p:nvSpPr>
          <p:cNvPr id="14" name="Google Shape;120;p17"/>
          <p:cNvSpPr txBox="1">
            <a:spLocks/>
          </p:cNvSpPr>
          <p:nvPr/>
        </p:nvSpPr>
        <p:spPr>
          <a:xfrm>
            <a:off x="1663800" y="946725"/>
            <a:ext cx="6947700" cy="535200"/>
          </a:xfrm>
          <a:prstGeom prst="rect">
            <a:avLst/>
          </a:prstGeom>
          <a:noFill/>
          <a:ln>
            <a:noFill/>
          </a:ln>
        </p:spPr>
        <p:txBody>
          <a:bodyPr spcFirstLastPara="1" wrap="square" lIns="91425" tIns="91425" rIns="91425" bIns="91425" anchor="t" anchorCtr="0">
            <a:normAutofit fontScale="9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r>
              <a:rPr lang="es-AR"/>
              <a:t>CARACTERÍSTICAS DEL TESTING TRADICIONAL</a:t>
            </a:r>
          </a:p>
        </p:txBody>
      </p:sp>
      <p:pic>
        <p:nvPicPr>
          <p:cNvPr id="15" name="Picture 2" descr="rompecabezas - incremental improvement fotografías e imágenes de stoc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3392" y="3562901"/>
            <a:ext cx="1816660" cy="121110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gráfico de crecimiento - incremental improvement fotografías e imágenes de stock"/>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3150" y="1806524"/>
            <a:ext cx="2032665" cy="121893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8" descr="checking off the to do list - tareas terminadas fotografías e imágenes de stock"/>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82170" y="1706768"/>
            <a:ext cx="2698927" cy="1314183"/>
          </a:xfrm>
          <a:prstGeom prst="rect">
            <a:avLst/>
          </a:prstGeom>
          <a:noFill/>
          <a:extLst>
            <a:ext uri="{909E8E84-426E-40DD-AFC4-6F175D3DCCD1}">
              <a14:hiddenFill xmlns:a14="http://schemas.microsoft.com/office/drawing/2010/main">
                <a:solidFill>
                  <a:srgbClr val="FFFFFF"/>
                </a:solidFill>
              </a14:hiddenFill>
            </a:ext>
          </a:extLst>
        </p:spPr>
      </p:pic>
      <p:pic>
        <p:nvPicPr>
          <p:cNvPr id="18" name="Imagen 17"/>
          <p:cNvPicPr>
            <a:picLocks noChangeAspect="1"/>
          </p:cNvPicPr>
          <p:nvPr/>
        </p:nvPicPr>
        <p:blipFill>
          <a:blip r:embed="rId6"/>
          <a:stretch>
            <a:fillRect/>
          </a:stretch>
        </p:blipFill>
        <p:spPr>
          <a:xfrm>
            <a:off x="6120213" y="3113634"/>
            <a:ext cx="1673758" cy="1528214"/>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20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4" name="Rectángulo 3"/>
          <p:cNvSpPr/>
          <p:nvPr/>
        </p:nvSpPr>
        <p:spPr>
          <a:xfrm>
            <a:off x="0" y="4966447"/>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
        <p:nvSpPr>
          <p:cNvPr id="5" name="Google Shape;127;p18"/>
          <p:cNvSpPr txBox="1">
            <a:spLocks noGrp="1"/>
          </p:cNvSpPr>
          <p:nvPr>
            <p:ph type="title"/>
          </p:nvPr>
        </p:nvSpPr>
        <p:spPr>
          <a:xfrm>
            <a:off x="1905825" y="946725"/>
            <a:ext cx="65112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dirty="0"/>
              <a:t>DESVENTAJAS DEL ENFOQUE TRADICIONAL</a:t>
            </a:r>
            <a:endParaRPr dirty="0"/>
          </a:p>
        </p:txBody>
      </p:sp>
      <p:pic>
        <p:nvPicPr>
          <p:cNvPr id="6" name="Picture 2" descr="El tiempo de entrega: factores que influyen y cómo reducirl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128" y="1900517"/>
            <a:ext cx="2046361" cy="136263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Icono con signo rojo sin cambio. ilustración de icono de vector. | Vector  Premiu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86443" y="1900517"/>
            <a:ext cx="1362636" cy="136263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Dos Personas, Separadas Por Una Valla De Malla De Alambre; Representación  3d Fotos, Retratos, Imágenes Y Fotografía De Archivo Libres De Derecho.  Image 682727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74510" y="1900517"/>
            <a:ext cx="1816848" cy="136263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rivalidad rusia china or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8282" y="3555215"/>
            <a:ext cx="2046678" cy="115125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Pila De Documentos Aislado Sobre Un Fondo Blanco Foto de stock y más banco  de imágenes de Montón - Montón, Papel, Documento - iStock"/>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63128" y="3185219"/>
            <a:ext cx="2617743" cy="174344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2" descr="El encontrar del defecto stock de ilustración. Ilustración de buscar -  2706781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134219" y="3338052"/>
            <a:ext cx="2114109" cy="158558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4" name="Rectángulo 3"/>
          <p:cNvSpPr/>
          <p:nvPr/>
        </p:nvSpPr>
        <p:spPr>
          <a:xfrm>
            <a:off x="0" y="4951319"/>
            <a:ext cx="9144000" cy="177053"/>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s-AR"/>
          </a:p>
        </p:txBody>
      </p:sp>
      <p:sp>
        <p:nvSpPr>
          <p:cNvPr id="7" name="Google Shape;107;p15"/>
          <p:cNvSpPr txBox="1">
            <a:spLocks/>
          </p:cNvSpPr>
          <p:nvPr/>
        </p:nvSpPr>
        <p:spPr>
          <a:xfrm>
            <a:off x="1277650" y="880175"/>
            <a:ext cx="7030500" cy="611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pPr algn="ctr"/>
            <a:r>
              <a:rPr lang="es-AR" dirty="0"/>
              <a:t>EQUIPOS AGILES</a:t>
            </a:r>
          </a:p>
        </p:txBody>
      </p:sp>
      <p:sp>
        <p:nvSpPr>
          <p:cNvPr id="13" name="Forma libre 12"/>
          <p:cNvSpPr/>
          <p:nvPr/>
        </p:nvSpPr>
        <p:spPr>
          <a:xfrm>
            <a:off x="4878625" y="2110483"/>
            <a:ext cx="169626" cy="781484"/>
          </a:xfrm>
          <a:custGeom>
            <a:avLst/>
            <a:gdLst>
              <a:gd name="connsiteX0" fmla="*/ 84813 w 169626"/>
              <a:gd name="connsiteY0" fmla="*/ 0 h 781484"/>
              <a:gd name="connsiteX1" fmla="*/ 120594 w 169626"/>
              <a:gd name="connsiteY1" fmla="*/ 90503 h 781484"/>
              <a:gd name="connsiteX2" fmla="*/ 169626 w 169626"/>
              <a:gd name="connsiteY2" fmla="*/ 390742 h 781484"/>
              <a:gd name="connsiteX3" fmla="*/ 120594 w 169626"/>
              <a:gd name="connsiteY3" fmla="*/ 690981 h 781484"/>
              <a:gd name="connsiteX4" fmla="*/ 84813 w 169626"/>
              <a:gd name="connsiteY4" fmla="*/ 781484 h 781484"/>
              <a:gd name="connsiteX5" fmla="*/ 49032 w 169626"/>
              <a:gd name="connsiteY5" fmla="*/ 690981 h 781484"/>
              <a:gd name="connsiteX6" fmla="*/ 0 w 169626"/>
              <a:gd name="connsiteY6" fmla="*/ 390742 h 781484"/>
              <a:gd name="connsiteX7" fmla="*/ 49032 w 169626"/>
              <a:gd name="connsiteY7" fmla="*/ 90503 h 781484"/>
              <a:gd name="connsiteX8" fmla="*/ 84813 w 169626"/>
              <a:gd name="connsiteY8" fmla="*/ 0 h 78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626" h="781484">
                <a:moveTo>
                  <a:pt x="84813" y="0"/>
                </a:moveTo>
                <a:lnTo>
                  <a:pt x="120594" y="90503"/>
                </a:lnTo>
                <a:cubicBezTo>
                  <a:pt x="152460" y="185349"/>
                  <a:pt x="169626" y="286190"/>
                  <a:pt x="169626" y="390742"/>
                </a:cubicBezTo>
                <a:cubicBezTo>
                  <a:pt x="169626" y="495295"/>
                  <a:pt x="152460" y="596136"/>
                  <a:pt x="120594" y="690981"/>
                </a:cubicBezTo>
                <a:lnTo>
                  <a:pt x="84813" y="781484"/>
                </a:lnTo>
                <a:lnTo>
                  <a:pt x="49032" y="690981"/>
                </a:lnTo>
                <a:cubicBezTo>
                  <a:pt x="17166" y="596136"/>
                  <a:pt x="0" y="495295"/>
                  <a:pt x="0" y="390742"/>
                </a:cubicBezTo>
                <a:cubicBezTo>
                  <a:pt x="0" y="286190"/>
                  <a:pt x="17166" y="185349"/>
                  <a:pt x="49032" y="90503"/>
                </a:cubicBezTo>
                <a:lnTo>
                  <a:pt x="84813" y="0"/>
                </a:lnTo>
                <a:close/>
              </a:path>
            </a:pathLst>
          </a:custGeom>
          <a:solidFill>
            <a:schemeClr val="bg2">
              <a:lumMod val="25000"/>
              <a:lumOff val="75000"/>
            </a:schemeClr>
          </a:solidFill>
        </p:spPr>
        <p:style>
          <a:lnRef idx="1">
            <a:schemeClr val="dk1"/>
          </a:lnRef>
          <a:fillRef idx="3">
            <a:schemeClr val="dk1"/>
          </a:fillRef>
          <a:effectRef idx="2">
            <a:schemeClr val="dk1"/>
          </a:effectRef>
          <a:fontRef idx="minor">
            <a:schemeClr val="lt1"/>
          </a:fontRef>
        </p:style>
        <p:txBody>
          <a:bodyPr rtlCol="0" anchor="ctr"/>
          <a:lstStyle/>
          <a:p>
            <a:pPr algn="ctr"/>
            <a:endParaRPr lang="es-AR" sz="2200"/>
          </a:p>
        </p:txBody>
      </p:sp>
      <p:sp>
        <p:nvSpPr>
          <p:cNvPr id="12" name="Forma libre 11"/>
          <p:cNvSpPr/>
          <p:nvPr/>
        </p:nvSpPr>
        <p:spPr>
          <a:xfrm>
            <a:off x="2867025" y="1491575"/>
            <a:ext cx="2096413" cy="2019300"/>
          </a:xfrm>
          <a:custGeom>
            <a:avLst/>
            <a:gdLst>
              <a:gd name="connsiteX0" fmla="*/ 1090613 w 2096413"/>
              <a:gd name="connsiteY0" fmla="*/ 0 h 2019300"/>
              <a:gd name="connsiteX1" fmla="*/ 2095520 w 2096413"/>
              <a:gd name="connsiteY1" fmla="*/ 616649 h 2019300"/>
              <a:gd name="connsiteX2" fmla="*/ 2096413 w 2096413"/>
              <a:gd name="connsiteY2" fmla="*/ 618908 h 2019300"/>
              <a:gd name="connsiteX3" fmla="*/ 2060632 w 2096413"/>
              <a:gd name="connsiteY3" fmla="*/ 709411 h 2019300"/>
              <a:gd name="connsiteX4" fmla="*/ 2011600 w 2096413"/>
              <a:gd name="connsiteY4" fmla="*/ 1009650 h 2019300"/>
              <a:gd name="connsiteX5" fmla="*/ 2060632 w 2096413"/>
              <a:gd name="connsiteY5" fmla="*/ 1309889 h 2019300"/>
              <a:gd name="connsiteX6" fmla="*/ 2096413 w 2096413"/>
              <a:gd name="connsiteY6" fmla="*/ 1400392 h 2019300"/>
              <a:gd name="connsiteX7" fmla="*/ 2095520 w 2096413"/>
              <a:gd name="connsiteY7" fmla="*/ 1402651 h 2019300"/>
              <a:gd name="connsiteX8" fmla="*/ 1090613 w 2096413"/>
              <a:gd name="connsiteY8" fmla="*/ 2019300 h 2019300"/>
              <a:gd name="connsiteX9" fmla="*/ 0 w 2096413"/>
              <a:gd name="connsiteY9" fmla="*/ 1009650 h 2019300"/>
              <a:gd name="connsiteX10" fmla="*/ 1090613 w 2096413"/>
              <a:gd name="connsiteY10"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6413" h="2019300">
                <a:moveTo>
                  <a:pt x="1090613" y="0"/>
                </a:moveTo>
                <a:cubicBezTo>
                  <a:pt x="1542360" y="0"/>
                  <a:pt x="1929956" y="254270"/>
                  <a:pt x="2095520" y="616649"/>
                </a:cubicBezTo>
                <a:lnTo>
                  <a:pt x="2096413" y="618908"/>
                </a:lnTo>
                <a:lnTo>
                  <a:pt x="2060632" y="709411"/>
                </a:lnTo>
                <a:cubicBezTo>
                  <a:pt x="2028766" y="804257"/>
                  <a:pt x="2011600" y="905098"/>
                  <a:pt x="2011600" y="1009650"/>
                </a:cubicBezTo>
                <a:cubicBezTo>
                  <a:pt x="2011600" y="1114203"/>
                  <a:pt x="2028766" y="1215044"/>
                  <a:pt x="2060632" y="1309889"/>
                </a:cubicBezTo>
                <a:lnTo>
                  <a:pt x="2096413" y="1400392"/>
                </a:lnTo>
                <a:lnTo>
                  <a:pt x="2095520" y="1402651"/>
                </a:lnTo>
                <a:cubicBezTo>
                  <a:pt x="1929956" y="1765030"/>
                  <a:pt x="1542360" y="2019300"/>
                  <a:pt x="1090613" y="2019300"/>
                </a:cubicBezTo>
                <a:cubicBezTo>
                  <a:pt x="488284" y="2019300"/>
                  <a:pt x="0" y="1567264"/>
                  <a:pt x="0" y="1009650"/>
                </a:cubicBezTo>
                <a:cubicBezTo>
                  <a:pt x="0" y="452036"/>
                  <a:pt x="488284" y="0"/>
                  <a:pt x="1090613" y="0"/>
                </a:cubicBezTo>
                <a:close/>
              </a:path>
            </a:pathLst>
          </a:custGeom>
        </p:spPr>
        <p:style>
          <a:lnRef idx="2">
            <a:schemeClr val="accent1"/>
          </a:lnRef>
          <a:fillRef idx="1">
            <a:schemeClr val="lt1"/>
          </a:fillRef>
          <a:effectRef idx="0">
            <a:schemeClr val="accent1"/>
          </a:effectRef>
          <a:fontRef idx="minor">
            <a:schemeClr val="dk1"/>
          </a:fontRef>
        </p:style>
        <p:txBody>
          <a:bodyPr rtlCol="0" anchor="ctr"/>
          <a:lstStyle/>
          <a:p>
            <a:pPr algn="ctr"/>
            <a:r>
              <a:rPr lang="es-ES" sz="2200" dirty="0">
                <a:solidFill>
                  <a:schemeClr val="bg2"/>
                </a:solidFill>
              </a:rPr>
              <a:t>Equipo </a:t>
            </a:r>
          </a:p>
          <a:p>
            <a:pPr algn="ctr"/>
            <a:r>
              <a:rPr lang="es-ES" sz="2200" dirty="0">
                <a:solidFill>
                  <a:schemeClr val="bg2"/>
                </a:solidFill>
              </a:rPr>
              <a:t>del </a:t>
            </a:r>
          </a:p>
          <a:p>
            <a:pPr algn="ctr"/>
            <a:r>
              <a:rPr lang="es-ES" sz="2200" dirty="0">
                <a:solidFill>
                  <a:schemeClr val="bg2"/>
                </a:solidFill>
              </a:rPr>
              <a:t>Cliente</a:t>
            </a:r>
            <a:endParaRPr lang="es-AR" sz="2200" dirty="0">
              <a:solidFill>
                <a:schemeClr val="bg2"/>
              </a:solidFill>
            </a:endParaRPr>
          </a:p>
        </p:txBody>
      </p:sp>
      <p:sp>
        <p:nvSpPr>
          <p:cNvPr id="11" name="Forma libre 10"/>
          <p:cNvSpPr/>
          <p:nvPr/>
        </p:nvSpPr>
        <p:spPr>
          <a:xfrm>
            <a:off x="4963438" y="1491575"/>
            <a:ext cx="2096413" cy="2019300"/>
          </a:xfrm>
          <a:custGeom>
            <a:avLst/>
            <a:gdLst>
              <a:gd name="connsiteX0" fmla="*/ 1005800 w 2096413"/>
              <a:gd name="connsiteY0" fmla="*/ 0 h 2019300"/>
              <a:gd name="connsiteX1" fmla="*/ 2096413 w 2096413"/>
              <a:gd name="connsiteY1" fmla="*/ 1009650 h 2019300"/>
              <a:gd name="connsiteX2" fmla="*/ 1005800 w 2096413"/>
              <a:gd name="connsiteY2" fmla="*/ 2019300 h 2019300"/>
              <a:gd name="connsiteX3" fmla="*/ 893 w 2096413"/>
              <a:gd name="connsiteY3" fmla="*/ 1402651 h 2019300"/>
              <a:gd name="connsiteX4" fmla="*/ 0 w 2096413"/>
              <a:gd name="connsiteY4" fmla="*/ 1400392 h 2019300"/>
              <a:gd name="connsiteX5" fmla="*/ 35781 w 2096413"/>
              <a:gd name="connsiteY5" fmla="*/ 1309889 h 2019300"/>
              <a:gd name="connsiteX6" fmla="*/ 84813 w 2096413"/>
              <a:gd name="connsiteY6" fmla="*/ 1009650 h 2019300"/>
              <a:gd name="connsiteX7" fmla="*/ 35781 w 2096413"/>
              <a:gd name="connsiteY7" fmla="*/ 709411 h 2019300"/>
              <a:gd name="connsiteX8" fmla="*/ 0 w 2096413"/>
              <a:gd name="connsiteY8" fmla="*/ 618908 h 2019300"/>
              <a:gd name="connsiteX9" fmla="*/ 893 w 2096413"/>
              <a:gd name="connsiteY9" fmla="*/ 616649 h 2019300"/>
              <a:gd name="connsiteX10" fmla="*/ 1005800 w 2096413"/>
              <a:gd name="connsiteY10"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6413" h="2019300">
                <a:moveTo>
                  <a:pt x="1005800" y="0"/>
                </a:moveTo>
                <a:cubicBezTo>
                  <a:pt x="1608129" y="0"/>
                  <a:pt x="2096413" y="452036"/>
                  <a:pt x="2096413" y="1009650"/>
                </a:cubicBezTo>
                <a:cubicBezTo>
                  <a:pt x="2096413" y="1567264"/>
                  <a:pt x="1608129" y="2019300"/>
                  <a:pt x="1005800" y="2019300"/>
                </a:cubicBezTo>
                <a:cubicBezTo>
                  <a:pt x="554053" y="2019300"/>
                  <a:pt x="166457" y="1765030"/>
                  <a:pt x="893" y="1402651"/>
                </a:cubicBezTo>
                <a:lnTo>
                  <a:pt x="0" y="1400392"/>
                </a:lnTo>
                <a:lnTo>
                  <a:pt x="35781" y="1309889"/>
                </a:lnTo>
                <a:cubicBezTo>
                  <a:pt x="67647" y="1215044"/>
                  <a:pt x="84813" y="1114203"/>
                  <a:pt x="84813" y="1009650"/>
                </a:cubicBezTo>
                <a:cubicBezTo>
                  <a:pt x="84813" y="905098"/>
                  <a:pt x="67647" y="804257"/>
                  <a:pt x="35781" y="709411"/>
                </a:cubicBezTo>
                <a:lnTo>
                  <a:pt x="0" y="618908"/>
                </a:lnTo>
                <a:lnTo>
                  <a:pt x="893" y="616649"/>
                </a:lnTo>
                <a:cubicBezTo>
                  <a:pt x="166457" y="254270"/>
                  <a:pt x="554053" y="0"/>
                  <a:pt x="1005800" y="0"/>
                </a:cubicBezTo>
                <a:close/>
              </a:path>
            </a:pathLst>
          </a:custGeom>
          <a:solidFill>
            <a:schemeClr val="bg2"/>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es-ES" sz="2200" dirty="0">
                <a:solidFill>
                  <a:schemeClr val="bg1"/>
                </a:solidFill>
              </a:rPr>
              <a:t>Equipo</a:t>
            </a:r>
          </a:p>
          <a:p>
            <a:pPr algn="ctr"/>
            <a:r>
              <a:rPr lang="es-ES" sz="2200" dirty="0">
                <a:solidFill>
                  <a:schemeClr val="bg1"/>
                </a:solidFill>
              </a:rPr>
              <a:t>De</a:t>
            </a:r>
          </a:p>
          <a:p>
            <a:pPr algn="ctr"/>
            <a:r>
              <a:rPr lang="es-ES" sz="2200" dirty="0">
                <a:solidFill>
                  <a:schemeClr val="bg1"/>
                </a:solidFill>
              </a:rPr>
              <a:t>Desarrollo</a:t>
            </a:r>
            <a:endParaRPr lang="es-AR" sz="22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0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228</TotalTime>
  <Words>1932</Words>
  <Application>Microsoft Office PowerPoint</Application>
  <PresentationFormat>Presentación en pantalla (16:9)</PresentationFormat>
  <Paragraphs>124</Paragraphs>
  <Slides>21</Slides>
  <Notes>21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21</vt:i4>
      </vt:variant>
    </vt:vector>
  </HeadingPairs>
  <TitlesOfParts>
    <vt:vector size="27" baseType="lpstr">
      <vt:lpstr>Arial</vt:lpstr>
      <vt:lpstr>Nunito</vt:lpstr>
      <vt:lpstr>Calibri</vt:lpstr>
      <vt:lpstr>Lato</vt:lpstr>
      <vt:lpstr>Raleway</vt:lpstr>
      <vt:lpstr>Streamline</vt:lpstr>
      <vt:lpstr>Testing tradicional vs ágil Manifiesto de Testing </vt:lpstr>
      <vt:lpstr>AGENDA</vt:lpstr>
      <vt:lpstr>HISTORIA DEL TESTING</vt:lpstr>
      <vt:lpstr>Presentación de PowerPoint</vt:lpstr>
      <vt:lpstr>Presentación de PowerPoint</vt:lpstr>
      <vt:lpstr>TESTING DESDE EL ENFOQUE TRADICIONAL</vt:lpstr>
      <vt:lpstr>Presentación de PowerPoint</vt:lpstr>
      <vt:lpstr>DESVENTAJAS DEL ENFOQUE TRADICIONAL</vt:lpstr>
      <vt:lpstr>Presentación de PowerPoint</vt:lpstr>
      <vt:lpstr>Presentación de PowerPoint</vt:lpstr>
      <vt:lpstr>Presentación de PowerPoint</vt:lpstr>
      <vt:lpstr>CONCEPTO DE MANIFIESTO</vt:lpstr>
      <vt:lpstr>“EPIDEMIA” DE MANIFIESTOS</vt:lpstr>
      <vt:lpstr>SOFTWARE TESTING MANIFESTO</vt:lpstr>
      <vt:lpstr>Testing durante todo el proceso sobre las pruebas al final</vt:lpstr>
      <vt:lpstr>Prevención de bugs en lugar de encontrar bugs</vt:lpstr>
      <vt:lpstr>Comprensión de las pruebas sobre la verificación de la funcionalidad</vt:lpstr>
      <vt:lpstr>Construir el mejor sistema sobre romper el sistema</vt:lpstr>
      <vt:lpstr>Responsabilidad del equipo por la calidad sobre la responsabilidad del probador</vt:lpstr>
      <vt:lpstr>¿PREGUNTAS?</vt:lpstr>
      <vt:lpstr>BIBLIOGRAFÍA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Testing tradicional vs ágil Manifiesto de Testing </dc:title>
  <cp:lastModifiedBy>Tomas Sueldo</cp:lastModifiedBy>
  <cp:revision>15</cp:revision>
  <dcterms:modified xsi:type="dcterms:W3CDTF">2023-06-16T21:23:33Z</dcterms:modified>
</cp:coreProperties>
</file>